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1.xml" ContentType="application/inkml+xml"/>
  <Override PartName="/ppt/ink/ink2.xml" ContentType="application/inkml+xml"/>
  <Override PartName="/ppt/notesSlides/notesSlide13.xml" ContentType="application/vnd.openxmlformats-officedocument.presentationml.notesSlide+xml"/>
  <Override PartName="/ppt/ink/ink3.xml" ContentType="application/inkml+xml"/>
  <Override PartName="/ppt/ink/ink4.xml" ContentType="application/inkml+xml"/>
  <Override PartName="/ppt/notesSlides/notesSlide14.xml" ContentType="application/vnd.openxmlformats-officedocument.presentationml.notesSlide+xml"/>
  <Override PartName="/ppt/ink/ink5.xml" ContentType="application/inkml+xml"/>
  <Override PartName="/ppt/ink/ink6.xml" ContentType="application/inkml+xml"/>
  <Override PartName="/ppt/notesSlides/notesSlide15.xml" ContentType="application/vnd.openxmlformats-officedocument.presentationml.notesSlide+xml"/>
  <Override PartName="/ppt/ink/ink7.xml" ContentType="application/inkml+xml"/>
  <Override PartName="/ppt/ink/ink8.xml" ContentType="application/inkml+xml"/>
  <Override PartName="/ppt/notesSlides/notesSlide16.xml" ContentType="application/vnd.openxmlformats-officedocument.presentationml.notesSlide+xml"/>
  <Override PartName="/ppt/ink/ink9.xml" ContentType="application/inkml+xml"/>
  <Override PartName="/ppt/ink/ink10.xml" ContentType="application/inkml+xml"/>
  <Override PartName="/ppt/notesSlides/notesSlide17.xml" ContentType="application/vnd.openxmlformats-officedocument.presentationml.notesSlide+xml"/>
  <Override PartName="/ppt/ink/ink11.xml" ContentType="application/inkml+xml"/>
  <Override PartName="/ppt/ink/ink12.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22"/>
  </p:notesMasterIdLst>
  <p:sldIdLst>
    <p:sldId id="276" r:id="rId2"/>
    <p:sldId id="281" r:id="rId3"/>
    <p:sldId id="308" r:id="rId4"/>
    <p:sldId id="259" r:id="rId5"/>
    <p:sldId id="312" r:id="rId6"/>
    <p:sldId id="313" r:id="rId7"/>
    <p:sldId id="316" r:id="rId8"/>
    <p:sldId id="317" r:id="rId9"/>
    <p:sldId id="310" r:id="rId10"/>
    <p:sldId id="315" r:id="rId11"/>
    <p:sldId id="296" r:id="rId12"/>
    <p:sldId id="297" r:id="rId13"/>
    <p:sldId id="307" r:id="rId14"/>
    <p:sldId id="299" r:id="rId15"/>
    <p:sldId id="300" r:id="rId16"/>
    <p:sldId id="301" r:id="rId17"/>
    <p:sldId id="302" r:id="rId18"/>
    <p:sldId id="285" r:id="rId19"/>
    <p:sldId id="286" r:id="rId20"/>
    <p:sldId id="31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21" autoAdjust="0"/>
    <p:restoredTop sz="64219" autoAdjust="0"/>
  </p:normalViewPr>
  <p:slideViewPr>
    <p:cSldViewPr snapToGrid="0">
      <p:cViewPr varScale="1">
        <p:scale>
          <a:sx n="71" d="100"/>
          <a:sy n="71" d="100"/>
        </p:scale>
        <p:origin x="1872" y="6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43.589"/>
    </inkml:context>
    <inkml:brush xml:id="br0">
      <inkml:brushProperty name="width" value="0.025" units="cm"/>
      <inkml:brushProperty name="height" value="0.025" units="cm"/>
    </inkml:brush>
  </inkml:definitions>
  <inkml:trace contextRef="#ctx0" brushRef="#br0">7890 8579 8448,'-34'0'3232,"17"0"-1728,17 17-2528,0 0 128,0-17-2464,0 17-1024</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55.758"/>
    </inkml:context>
    <inkml:brush xml:id="br0">
      <inkml:brushProperty name="width" value="0.025" units="cm"/>
      <inkml:brushProperty name="height" value="0.025" units="cm"/>
    </inkml:brush>
  </inkml:definitions>
  <inkml:trace contextRef="#ctx0" brushRef="#br0">9050 8882 10752,'-17'0'4032,"34"0"-2177,-17 17-2015,0-17 640,0 0-448,0 0-64,0 0-2687,17 17-577,-17 0-320,0-17 640,0 0 416</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43.589"/>
    </inkml:context>
    <inkml:brush xml:id="br0">
      <inkml:brushProperty name="width" value="0.025" units="cm"/>
      <inkml:brushProperty name="height" value="0.025" units="cm"/>
    </inkml:brush>
  </inkml:definitions>
  <inkml:trace contextRef="#ctx0" brushRef="#br0">7890 8579 8448,'-34'0'3232,"17"0"-1728,17 17-2528,0 0 128,0-17-2464,0 17-1024</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55.758"/>
    </inkml:context>
    <inkml:brush xml:id="br0">
      <inkml:brushProperty name="width" value="0.025" units="cm"/>
      <inkml:brushProperty name="height" value="0.025" units="cm"/>
    </inkml:brush>
  </inkml:definitions>
  <inkml:trace contextRef="#ctx0" brushRef="#br0">9050 8882 10752,'-17'0'4032,"34"0"-2177,-17 17-2015,0-17 640,0 0-448,0 0-64,0 0-2687,17 17-577,-17 0-320,0-17 640,0 0 416</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20:39.286"/>
    </inkml:context>
    <inkml:brush xml:id="br0">
      <inkml:brushProperty name="width" value="0.025" units="cm"/>
      <inkml:brushProperty name="height" value="0.025" units="cm"/>
    </inkml:brush>
  </inkml:definitions>
  <inkml:trace contextRef="#ctx0" brushRef="#br0">6326 6511 11520,'0'0'0,"-17"0"-3456,17 0 224,0 0 864,0 0 832</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20:40.298"/>
    </inkml:context>
    <inkml:brush xml:id="br0">
      <inkml:brushProperty name="width" value="0.025" units="cm"/>
      <inkml:brushProperty name="height" value="0.025" units="cm"/>
    </inkml:brush>
  </inkml:definitions>
  <inkml:trace contextRef="#ctx0" brushRef="#br0">9269 10581 10624,'-17'17'3936,"0"0"-2112,-50-1-3104,50-32 192,17 16-1856,-17 16-1920,51-16 1280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20:42.253"/>
    </inkml:context>
    <inkml:brush xml:id="br0">
      <inkml:brushProperty name="width" value="0.025" units="cm"/>
      <inkml:brushProperty name="height" value="0.025" units="cm"/>
    </inkml:brush>
  </inkml:definitions>
  <inkml:trace contextRef="#ctx0" brushRef="#br0">15106 9622 14592,'-17'17'5439,"17"-17"-2943,17 0-2848,-17 0 864,0 0-1440,0 0-416,17 0-1248,0-17-415,-17 0-1889,16-17-736</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21:53.946"/>
    </inkml:context>
    <inkml:brush xml:id="br0">
      <inkml:brushProperty name="width" value="0.025" units="cm"/>
      <inkml:brushProperty name="height" value="0.025" units="cm"/>
    </inkml:brush>
  </inkml:definitions>
  <inkml:trace contextRef="#ctx0" brushRef="#br0">11590 6510 8576,'-17'0'3232,"0"0"-1728,17 17-2240,0-17 320,0 0-3072,0 17-1280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21:55.303"/>
    </inkml:context>
    <inkml:brush xml:id="br0">
      <inkml:brushProperty name="width" value="0.025" units="cm"/>
      <inkml:brushProperty name="height" value="0.025" units="cm"/>
    </inkml:brush>
  </inkml:definitions>
  <inkml:trace contextRef="#ctx0" brushRef="#br0">8410 4240 8064,'-50'0'2976,"16"0"-1600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21:57.230"/>
    </inkml:context>
    <inkml:brush xml:id="br0">
      <inkml:brushProperty name="width" value="0.025" units="cm"/>
      <inkml:brushProperty name="height" value="0.025" units="cm"/>
    </inkml:brush>
  </inkml:definitions>
  <inkml:trace contextRef="#ctx0" brushRef="#br0">32398 12717 9088,'-34'17'3424,"1"-1"-1856,16 1-9504</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27:41.821"/>
    </inkml:context>
    <inkml:brush xml:id="br0">
      <inkml:brushProperty name="width" value="0.025" units="cm"/>
      <inkml:brushProperty name="height" value="0.025" units="cm"/>
    </inkml:brush>
  </inkml:definitions>
  <inkml:trace contextRef="#ctx0" brushRef="#br0">22440 8663 9472,'-34'0'3520,"-16"17"-1920,16-17-2720,34 17 160,-17-17-2624,17 0-960,0 0 2144,17 0 1056</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55.758"/>
    </inkml:context>
    <inkml:brush xml:id="br0">
      <inkml:brushProperty name="width" value="0.025" units="cm"/>
      <inkml:brushProperty name="height" value="0.025" units="cm"/>
    </inkml:brush>
  </inkml:definitions>
  <inkml:trace contextRef="#ctx0" brushRef="#br0">9050 8882 10752,'-17'0'4032,"34"0"-2177,-17 17-2015,0-17 640,0 0-448,0 0-64,0 0-2687,17 17-577,-17 0-320,0-17 640,0 0 416</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28:32.305"/>
    </inkml:context>
    <inkml:brush xml:id="br0">
      <inkml:brushProperty name="width" value="0.025" units="cm"/>
      <inkml:brushProperty name="height" value="0.025" units="cm"/>
    </inkml:brush>
  </inkml:definitions>
  <inkml:trace contextRef="#ctx0" brushRef="#br0">25316 7250 7936,'0'0'2976,"0"-17"-1600,0 34-1600,0-17 512,0 0-256,0 0 64,0 0-128,17-17-64,-17 17-1632,0 0-768,17 0-416,0-17-96</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43.589"/>
    </inkml:context>
    <inkml:brush xml:id="br0">
      <inkml:brushProperty name="width" value="0.025" units="cm"/>
      <inkml:brushProperty name="height" value="0.025" units="cm"/>
    </inkml:brush>
  </inkml:definitions>
  <inkml:trace contextRef="#ctx0" brushRef="#br0">7890 8579 8448,'-34'0'3232,"17"0"-1728,17 17-2528,0 0 128,0-17-2464,0 17-1024</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55.758"/>
    </inkml:context>
    <inkml:brush xml:id="br0">
      <inkml:brushProperty name="width" value="0.025" units="cm"/>
      <inkml:brushProperty name="height" value="0.025" units="cm"/>
    </inkml:brush>
  </inkml:definitions>
  <inkml:trace contextRef="#ctx0" brushRef="#br0">9050 8882 10752,'-17'0'4032,"34"0"-2177,-17 17-2015,0-17 640,0 0-448,0 0-64,0 0-2687,17 17-577,-17 0-320,0-17 640,0 0 416</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43.589"/>
    </inkml:context>
    <inkml:brush xml:id="br0">
      <inkml:brushProperty name="width" value="0.025" units="cm"/>
      <inkml:brushProperty name="height" value="0.025" units="cm"/>
    </inkml:brush>
  </inkml:definitions>
  <inkml:trace contextRef="#ctx0" brushRef="#br0">7890 8579 8448,'-34'0'3232,"17"0"-1728,17 17-2528,0 0 128,0-17-2464,0 17-1024</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55.758"/>
    </inkml:context>
    <inkml:brush xml:id="br0">
      <inkml:brushProperty name="width" value="0.025" units="cm"/>
      <inkml:brushProperty name="height" value="0.025" units="cm"/>
    </inkml:brush>
  </inkml:definitions>
  <inkml:trace contextRef="#ctx0" brushRef="#br0">9050 8882 10752,'-17'0'4032,"34"0"-2177,-17 17-2015,0-17 640,0 0-448,0 0-64,0 0-2687,17 17-577,-17 0-320,0-17 640,0 0 416</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43.589"/>
    </inkml:context>
    <inkml:brush xml:id="br0">
      <inkml:brushProperty name="width" value="0.025" units="cm"/>
      <inkml:brushProperty name="height" value="0.025" units="cm"/>
    </inkml:brush>
  </inkml:definitions>
  <inkml:trace contextRef="#ctx0" brushRef="#br0">7890 8579 8448,'-34'0'3232,"17"0"-1728,17 17-2528,0 0 128,0-17-2464,0 17-1024</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55.758"/>
    </inkml:context>
    <inkml:brush xml:id="br0">
      <inkml:brushProperty name="width" value="0.025" units="cm"/>
      <inkml:brushProperty name="height" value="0.025" units="cm"/>
    </inkml:brush>
  </inkml:definitions>
  <inkml:trace contextRef="#ctx0" brushRef="#br0">9050 8882 10752,'-17'0'4032,"34"0"-2177,-17 17-2015,0-17 640,0 0-448,0 0-64,0 0-2687,17 17-577,-17 0-320,0-17 640,0 0 416</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1-10T21:31:43.589"/>
    </inkml:context>
    <inkml:brush xml:id="br0">
      <inkml:brushProperty name="width" value="0.025" units="cm"/>
      <inkml:brushProperty name="height" value="0.025" units="cm"/>
    </inkml:brush>
  </inkml:definitions>
  <inkml:trace contextRef="#ctx0" brushRef="#br0">7890 8579 8448,'-34'0'3232,"17"0"-1728,17 17-2528,0 0 128,0-17-2464,0 17-1024</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01023A-606B-47B9-8088-CE45C9CCDB25}" type="datetimeFigureOut">
              <a:rPr lang="en-AU" smtClean="0"/>
              <a:t>12/07/2018</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E4B88E-E7C4-47CF-B060-6576A4F4DA37}" type="slidenum">
              <a:rPr lang="en-AU" smtClean="0"/>
              <a:t>‹#›</a:t>
            </a:fld>
            <a:endParaRPr lang="en-AU"/>
          </a:p>
        </p:txBody>
      </p:sp>
    </p:spTree>
    <p:extLst>
      <p:ext uri="{BB962C8B-B14F-4D97-AF65-F5344CB8AC3E}">
        <p14:creationId xmlns:p14="http://schemas.microsoft.com/office/powerpoint/2010/main" val="2381886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i="0" dirty="0"/>
              <a:t>Welcome Economic and Resources Forum Hosts the Port Hedland Chamber of Commerce and BHP - and fellow Sponsors, Speakers and Delegates.</a:t>
            </a:r>
          </a:p>
          <a:p>
            <a:r>
              <a:rPr lang="en-AU" i="0" dirty="0"/>
              <a:t>I’m thrilled to represent Port Hedland International Airport and speak today, about ‘Land and Air Accessibility and Opening the Pilbara for New Business’ – this community’s Airport has a pivotal role to play.</a:t>
            </a:r>
          </a:p>
          <a:p>
            <a:endParaRPr lang="en-AU" i="0" dirty="0"/>
          </a:p>
          <a:p>
            <a:r>
              <a:rPr lang="en-AU" i="0" dirty="0"/>
              <a:t>The Airport is the primary transport hub in the Pilbara region providing important air transport services to the community; to business and supporting the largest bulk tonnage Port in the world. The airport is close to finalising a 20 year roadmap to guide future development in terms of aviation and non aviation related activities in its Master Plan.</a:t>
            </a:r>
          </a:p>
          <a:p>
            <a:endParaRPr lang="en-AU" i="0" dirty="0"/>
          </a:p>
          <a:p>
            <a:r>
              <a:rPr lang="en-AU" i="0" dirty="0"/>
              <a:t>There is a mini construction boom at the present due to Lithium.</a:t>
            </a:r>
          </a:p>
          <a:p>
            <a:endParaRPr lang="en-AU" i="0" dirty="0"/>
          </a:p>
          <a:p>
            <a:r>
              <a:rPr lang="en-AU" i="0" dirty="0"/>
              <a:t>The Airport will be well positioned to accommodate any growth and to deliver a safe, efficient and a</a:t>
            </a:r>
            <a:r>
              <a:rPr lang="en-AU" i="0" baseline="0" dirty="0"/>
              <a:t> </a:t>
            </a:r>
            <a:r>
              <a:rPr lang="en-AU" i="0" dirty="0"/>
              <a:t>level of service to its users. We’re focused on becoming one of Australia’s best regional airports and we’re already open for new business. I’ll share some of those highlights here, today.</a:t>
            </a:r>
          </a:p>
        </p:txBody>
      </p:sp>
      <p:sp>
        <p:nvSpPr>
          <p:cNvPr id="4" name="Slide Number Placeholder 3"/>
          <p:cNvSpPr>
            <a:spLocks noGrp="1"/>
          </p:cNvSpPr>
          <p:nvPr>
            <p:ph type="sldNum" sz="quarter" idx="10"/>
          </p:nvPr>
        </p:nvSpPr>
        <p:spPr/>
        <p:txBody>
          <a:bodyPr/>
          <a:lstStyle/>
          <a:p>
            <a:fld id="{27E4B88E-E7C4-47CF-B060-6576A4F4DA37}" type="slidenum">
              <a:rPr lang="en-AU" smtClean="0"/>
              <a:t>1</a:t>
            </a:fld>
            <a:endParaRPr lang="en-AU"/>
          </a:p>
        </p:txBody>
      </p:sp>
    </p:spTree>
    <p:extLst>
      <p:ext uri="{BB962C8B-B14F-4D97-AF65-F5344CB8AC3E}">
        <p14:creationId xmlns:p14="http://schemas.microsoft.com/office/powerpoint/2010/main" val="17205925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2 dominant</a:t>
            </a:r>
            <a:r>
              <a:rPr lang="en-AU" baseline="0" dirty="0"/>
              <a:t> airlines Qantas, Virgin Australia and their subsidiaries provide Regular Public Transport (RPT Services) to Port Hedland with 50+services a week</a:t>
            </a:r>
          </a:p>
          <a:p>
            <a:r>
              <a:rPr lang="en-AU" sz="1200" dirty="0">
                <a:latin typeface="Arial" charset="0"/>
                <a:cs typeface="Arial" charset="0"/>
              </a:rPr>
              <a:t>From a peak of 550,000 passengers in 2013, PHIA currently has approx 380,000 passengers per</a:t>
            </a:r>
            <a:r>
              <a:rPr lang="en-AU" sz="1200" baseline="0" dirty="0">
                <a:latin typeface="Arial" charset="0"/>
                <a:cs typeface="Arial" charset="0"/>
              </a:rPr>
              <a:t> annum</a:t>
            </a:r>
            <a:r>
              <a:rPr lang="en-AU" sz="1200" dirty="0">
                <a:latin typeface="Arial" charset="0"/>
                <a:cs typeface="Arial" charset="0"/>
              </a:rPr>
              <a:t>. </a:t>
            </a:r>
          </a:p>
          <a:p>
            <a:r>
              <a:rPr lang="en-AU" sz="1200" baseline="0" dirty="0">
                <a:latin typeface="Arial" charset="0"/>
                <a:cs typeface="Arial" charset="0"/>
              </a:rPr>
              <a:t>As a Restricted International airport, we also see a further 100 International charter and freight aircraft utilising the airport annually. </a:t>
            </a:r>
          </a:p>
          <a:p>
            <a:r>
              <a:rPr lang="en-AU" sz="1200" baseline="0" dirty="0" err="1">
                <a:latin typeface="Arial" charset="0"/>
                <a:cs typeface="Arial" charset="0"/>
              </a:rPr>
              <a:t>Borderforce</a:t>
            </a:r>
            <a:r>
              <a:rPr lang="en-AU" sz="1200" baseline="0" dirty="0">
                <a:latin typeface="Arial" charset="0"/>
                <a:cs typeface="Arial" charset="0"/>
              </a:rPr>
              <a:t> agencies provide important services for our International operations</a:t>
            </a:r>
          </a:p>
          <a:p>
            <a:r>
              <a:rPr lang="en-AU" sz="1200" baseline="0" dirty="0">
                <a:latin typeface="Arial" charset="0"/>
                <a:cs typeface="Arial" charset="0"/>
              </a:rPr>
              <a:t>We have 1 </a:t>
            </a:r>
            <a:r>
              <a:rPr lang="en-AU" sz="1200" dirty="0">
                <a:latin typeface="Arial" charset="0"/>
                <a:cs typeface="Arial" charset="0"/>
              </a:rPr>
              <a:t>ground handling agent (approx</a:t>
            </a:r>
            <a:r>
              <a:rPr lang="en-AU" sz="1200" baseline="0" dirty="0">
                <a:latin typeface="Arial" charset="0"/>
                <a:cs typeface="Arial" charset="0"/>
              </a:rPr>
              <a:t> 20 staff) </a:t>
            </a:r>
            <a:r>
              <a:rPr lang="en-AU" sz="1200" dirty="0">
                <a:latin typeface="Arial" charset="0"/>
                <a:cs typeface="Arial" charset="0"/>
              </a:rPr>
              <a:t>for</a:t>
            </a:r>
            <a:r>
              <a:rPr lang="en-AU" sz="1200" baseline="0" dirty="0">
                <a:latin typeface="Arial" charset="0"/>
                <a:cs typeface="Arial" charset="0"/>
              </a:rPr>
              <a:t> the scheduled services and an operator that can handle our charter operators.</a:t>
            </a:r>
          </a:p>
          <a:p>
            <a:r>
              <a:rPr lang="en-AU" sz="1200" baseline="0" dirty="0">
                <a:latin typeface="Arial" charset="0"/>
                <a:cs typeface="Arial" charset="0"/>
              </a:rPr>
              <a:t>Our Cargo Terminal Operator (CTO) (2 staff) allows us to be the port of choice for air freight charters and services the unique demands of private international charters</a:t>
            </a:r>
          </a:p>
          <a:p>
            <a:endParaRPr lang="en-AU" sz="1200" baseline="0" dirty="0">
              <a:latin typeface="Arial" charset="0"/>
              <a:cs typeface="Arial" charset="0"/>
            </a:endParaRPr>
          </a:p>
          <a:p>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10</a:t>
            </a:fld>
            <a:endParaRPr lang="en-AU"/>
          </a:p>
        </p:txBody>
      </p:sp>
    </p:spTree>
    <p:extLst>
      <p:ext uri="{BB962C8B-B14F-4D97-AF65-F5344CB8AC3E}">
        <p14:creationId xmlns:p14="http://schemas.microsoft.com/office/powerpoint/2010/main" val="2947381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The identified Freight Precinct in our Masterplan concept can accommodate air freight and logistics uses such as: </a:t>
            </a:r>
          </a:p>
          <a:p>
            <a:r>
              <a:rPr lang="en-AU" sz="1200" b="0" i="0" u="none" strike="noStrike" kern="1200" baseline="0" dirty="0">
                <a:solidFill>
                  <a:schemeClr val="tx1"/>
                </a:solidFill>
                <a:latin typeface="+mn-lt"/>
                <a:ea typeface="+mn-ea"/>
                <a:cs typeface="+mn-cs"/>
              </a:rPr>
              <a:t>•Freight storage shed;</a:t>
            </a:r>
          </a:p>
          <a:p>
            <a:r>
              <a:rPr lang="en-AU" sz="1200" b="0" i="0" u="none" strike="noStrike" kern="1200" baseline="0" dirty="0">
                <a:solidFill>
                  <a:schemeClr val="tx1"/>
                </a:solidFill>
                <a:latin typeface="+mn-lt"/>
                <a:ea typeface="+mn-ea"/>
                <a:cs typeface="+mn-cs"/>
              </a:rPr>
              <a:t>•Laydown yards;</a:t>
            </a:r>
          </a:p>
          <a:p>
            <a:r>
              <a:rPr lang="en-AU" sz="1200" b="0" i="0" u="none" strike="noStrike" kern="1200" baseline="0" dirty="0">
                <a:solidFill>
                  <a:schemeClr val="tx1"/>
                </a:solidFill>
                <a:latin typeface="+mn-lt"/>
                <a:ea typeface="+mn-ea"/>
                <a:cs typeface="+mn-cs"/>
              </a:rPr>
              <a:t>•Warehousing;</a:t>
            </a:r>
          </a:p>
          <a:p>
            <a:r>
              <a:rPr lang="en-AU" sz="1200" b="0" i="0" u="none" strike="noStrike" kern="1200" baseline="0" dirty="0">
                <a:solidFill>
                  <a:schemeClr val="tx1"/>
                </a:solidFill>
                <a:latin typeface="+mn-lt"/>
                <a:ea typeface="+mn-ea"/>
                <a:cs typeface="+mn-cs"/>
              </a:rPr>
              <a:t>•Distribution facilities;</a:t>
            </a:r>
          </a:p>
          <a:p>
            <a:r>
              <a:rPr lang="en-AU" sz="1200" b="0" i="0" u="none" strike="noStrike" kern="1200" baseline="0" dirty="0">
                <a:solidFill>
                  <a:schemeClr val="tx1"/>
                </a:solidFill>
                <a:latin typeface="+mn-lt"/>
                <a:ea typeface="+mn-ea"/>
                <a:cs typeface="+mn-cs"/>
              </a:rPr>
              <a:t>To name a few uses </a:t>
            </a:r>
          </a:p>
          <a:p>
            <a:endParaRPr lang="en-GB"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7E4B88E-E7C4-47CF-B060-6576A4F4DA37}" type="slidenum">
              <a:rPr lang="en-AU" smtClean="0"/>
              <a:t>11</a:t>
            </a:fld>
            <a:endParaRPr lang="en-AU"/>
          </a:p>
        </p:txBody>
      </p:sp>
    </p:spTree>
    <p:extLst>
      <p:ext uri="{BB962C8B-B14F-4D97-AF65-F5344CB8AC3E}">
        <p14:creationId xmlns:p14="http://schemas.microsoft.com/office/powerpoint/2010/main" val="1035315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Passenger numbers peaked at approx. 515K pa in 2013. Since then numbers have declined,</a:t>
            </a:r>
            <a:r>
              <a:rPr lang="en-AU" baseline="0" dirty="0"/>
              <a:t> although we are currently seeing a slight recovery over the past 3 months. </a:t>
            </a:r>
          </a:p>
          <a:p>
            <a:endParaRPr lang="en-AU" baseline="0" dirty="0"/>
          </a:p>
          <a:p>
            <a:r>
              <a:rPr lang="en-AU" baseline="0" dirty="0"/>
              <a:t>We hope this trend continues, but as we all know the mining industry numbers of people change from prospecting to development to construction though to mining stages. Starts off small, rises during construction, then stabilises. Often with mining companies building their own runways closer to their mines. That is why we are putting a lot of efforts into freight, helicopters and other supporting industries at the Airport.</a:t>
            </a:r>
          </a:p>
          <a:p>
            <a:endParaRPr lang="en-AU" baseline="0" dirty="0"/>
          </a:p>
          <a:p>
            <a:r>
              <a:rPr lang="en-AU" baseline="0" dirty="0"/>
              <a:t>We would love to attract Defence at the Airport, we recently hosted Senator Linda Reynolds. </a:t>
            </a:r>
          </a:p>
          <a:p>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12</a:t>
            </a:fld>
            <a:endParaRPr lang="en-AU"/>
          </a:p>
        </p:txBody>
      </p:sp>
    </p:spTree>
    <p:extLst>
      <p:ext uri="{BB962C8B-B14F-4D97-AF65-F5344CB8AC3E}">
        <p14:creationId xmlns:p14="http://schemas.microsoft.com/office/powerpoint/2010/main" val="1392903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ltLang="en-US" sz="1200" b="0" dirty="0">
                <a:latin typeface="Arial" panose="020B0604020202020204" pitchFamily="34" charset="0"/>
                <a:cs typeface="Arial" panose="020B0604020202020204" pitchFamily="34" charset="0"/>
              </a:rPr>
              <a:t>PHIA is strategically located in the middle of the largest resource developments in Australia, approx</a:t>
            </a:r>
            <a:r>
              <a:rPr lang="en-AU" altLang="en-US" sz="1200" b="0" baseline="0" dirty="0">
                <a:latin typeface="Arial" panose="020B0604020202020204" pitchFamily="34" charset="0"/>
                <a:cs typeface="Arial" panose="020B0604020202020204" pitchFamily="34" charset="0"/>
              </a:rPr>
              <a:t> half way between Broome and Learmonth and south to Newman. PHIA offers strategic access for large freight aircraft and defence assets, with direct access to the North West Highway networks as well.   </a:t>
            </a:r>
            <a:r>
              <a:rPr lang="en-AU" altLang="en-US" sz="1200" b="0" dirty="0">
                <a:latin typeface="Arial" panose="020B0604020202020204" pitchFamily="34" charset="0"/>
                <a:cs typeface="Arial" panose="020B0604020202020204" pitchFamily="34" charset="0"/>
              </a:rPr>
              <a:t> </a:t>
            </a:r>
            <a:endParaRPr kumimoji="0" lang="en-AU" altLang="en-US" sz="300" b="0" i="0" u="none" strike="noStrike" cap="none" normalizeH="0" baseline="0" dirty="0">
              <a:ln>
                <a:noFill/>
              </a:ln>
              <a:solidFill>
                <a:schemeClr val="tx1"/>
              </a:solidFill>
              <a:effectLst/>
            </a:endParaRPr>
          </a:p>
          <a:p>
            <a:endParaRPr lang="en-AU" dirty="0"/>
          </a:p>
          <a:p>
            <a:r>
              <a:rPr lang="en-AU" dirty="0"/>
              <a:t>Mining companies – we can handle oversized freight and time critical infrastructure with the largest aircraft in the world, linking up with road assets in Port Hedland to anywhere in the Region. So, don’t send your </a:t>
            </a:r>
            <a:r>
              <a:rPr lang="en-AU" dirty="0" err="1"/>
              <a:t>Antonovs</a:t>
            </a:r>
            <a:r>
              <a:rPr lang="en-AU" dirty="0"/>
              <a:t> from Brisbane to Perth to truck it to the North-West, we can do it here </a:t>
            </a:r>
            <a:r>
              <a:rPr lang="en-AU" u="sng" dirty="0"/>
              <a:t>for you.</a:t>
            </a:r>
          </a:p>
        </p:txBody>
      </p:sp>
      <p:sp>
        <p:nvSpPr>
          <p:cNvPr id="4" name="Slide Number Placeholder 3"/>
          <p:cNvSpPr>
            <a:spLocks noGrp="1"/>
          </p:cNvSpPr>
          <p:nvPr>
            <p:ph type="sldNum" sz="quarter" idx="10"/>
          </p:nvPr>
        </p:nvSpPr>
        <p:spPr/>
        <p:txBody>
          <a:bodyPr/>
          <a:lstStyle/>
          <a:p>
            <a:fld id="{27E4B88E-E7C4-47CF-B060-6576A4F4DA37}" type="slidenum">
              <a:rPr lang="en-AU" smtClean="0"/>
              <a:t>13</a:t>
            </a:fld>
            <a:endParaRPr lang="en-AU"/>
          </a:p>
        </p:txBody>
      </p:sp>
    </p:spTree>
    <p:extLst>
      <p:ext uri="{BB962C8B-B14F-4D97-AF65-F5344CB8AC3E}">
        <p14:creationId xmlns:p14="http://schemas.microsoft.com/office/powerpoint/2010/main" val="24884058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airport site has been divided into precincts to assist in the long-term land use planning and development of the airport. </a:t>
            </a:r>
          </a:p>
          <a:p>
            <a:pPr marL="171450" indent="-171450">
              <a:buFont typeface="Arial" panose="020B0604020202020204" pitchFamily="34" charset="0"/>
              <a:buChar char="•"/>
            </a:pPr>
            <a:r>
              <a:rPr lang="en-AU" dirty="0"/>
              <a:t>Our Airside Precinct 1 holds all the facilities to facilitate aircraft operations</a:t>
            </a:r>
          </a:p>
          <a:p>
            <a:pPr marL="171450" indent="-171450">
              <a:buFont typeface="Arial" panose="020B0604020202020204" pitchFamily="34" charset="0"/>
              <a:buChar char="•"/>
            </a:pPr>
            <a:r>
              <a:rPr lang="en-AU" dirty="0"/>
              <a:t>A Freight Hub has the aviation fuel facility and freight handling, </a:t>
            </a:r>
          </a:p>
          <a:p>
            <a:pPr marL="171450" indent="-171450">
              <a:buFont typeface="Arial" panose="020B0604020202020204" pitchFamily="34" charset="0"/>
              <a:buChar char="•"/>
            </a:pPr>
            <a:r>
              <a:rPr lang="en-AU" dirty="0"/>
              <a:t>A 30 ha site bound by major heavy transport routes and transport nodes, PHIA’s Highway Precinct 2 is ideally situated to receive heavy vehicles. It offers exposure with direct access from the Gt Northern Highway with our newly constructed road train intersection offering direct access into the precinct. This precinct is securing new tenants now, talk to our Commercial Manager Inayat Zaman at our display today to find out more about the unique opportunities this development offers</a:t>
            </a:r>
          </a:p>
          <a:p>
            <a:pPr marL="171450" indent="-171450">
              <a:buFont typeface="Arial" panose="020B0604020202020204" pitchFamily="34" charset="0"/>
              <a:buChar char="•"/>
            </a:pPr>
            <a:r>
              <a:rPr lang="en-AU" dirty="0"/>
              <a:t>Northern Precinct 4 is suited to airport-related uses and activities benefitting from the location and exposure, proximity to highway for large scale, low impact land uses</a:t>
            </a:r>
          </a:p>
          <a:p>
            <a:pPr marL="171450" indent="-171450">
              <a:buFont typeface="Arial" panose="020B0604020202020204" pitchFamily="34" charset="0"/>
              <a:buChar char="•"/>
            </a:pPr>
            <a:r>
              <a:rPr lang="en-AU" dirty="0"/>
              <a:t>The Airport Industrial Park Precinct is on the southwest side of the airport adjoining the Kingsford Smith business Park for light industrial and retail. This area adjoins the airfield and could accommodate large aircraft maintenance and Defence facilities and support proponents, requiring land and airside access as well as warehousing and distribution facilities, and alternative energy options.</a:t>
            </a:r>
          </a:p>
        </p:txBody>
      </p:sp>
      <p:sp>
        <p:nvSpPr>
          <p:cNvPr id="4" name="Slide Number Placeholder 3"/>
          <p:cNvSpPr>
            <a:spLocks noGrp="1"/>
          </p:cNvSpPr>
          <p:nvPr>
            <p:ph type="sldNum" sz="quarter" idx="10"/>
          </p:nvPr>
        </p:nvSpPr>
        <p:spPr/>
        <p:txBody>
          <a:bodyPr/>
          <a:lstStyle/>
          <a:p>
            <a:fld id="{27E4B88E-E7C4-47CF-B060-6576A4F4DA37}" type="slidenum">
              <a:rPr lang="en-AU" smtClean="0"/>
              <a:t>14</a:t>
            </a:fld>
            <a:endParaRPr lang="en-AU"/>
          </a:p>
        </p:txBody>
      </p:sp>
    </p:spTree>
    <p:extLst>
      <p:ext uri="{BB962C8B-B14F-4D97-AF65-F5344CB8AC3E}">
        <p14:creationId xmlns:p14="http://schemas.microsoft.com/office/powerpoint/2010/main" val="1754253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future airport developments will focus on improving the quality, security and safety of the facilities offered to the travelling public and high volume airport users. </a:t>
            </a:r>
          </a:p>
          <a:p>
            <a:r>
              <a:rPr lang="en-AU" dirty="0"/>
              <a:t>We are currently</a:t>
            </a:r>
            <a:r>
              <a:rPr lang="en-AU" baseline="0" dirty="0"/>
              <a:t> assessing and evaluating these developments to deliver our obligations under our lease, and to meet the 700,000 passenger threshold utilising the IATA Optimum standards.</a:t>
            </a:r>
          </a:p>
          <a:p>
            <a:r>
              <a:rPr lang="en-AU" baseline="0" dirty="0"/>
              <a:t>We are working with the best Architects and Projects Managers in the business to deliver these developments</a:t>
            </a:r>
          </a:p>
          <a:p>
            <a:r>
              <a:rPr lang="en-AU" baseline="0" dirty="0"/>
              <a:t>Our developments are both airside and landside  and </a:t>
            </a:r>
            <a:r>
              <a:rPr lang="en-AU" dirty="0"/>
              <a:t>are currently at</a:t>
            </a:r>
            <a:r>
              <a:rPr lang="en-AU" baseline="0" dirty="0"/>
              <a:t> concept stage.</a:t>
            </a:r>
          </a:p>
          <a:p>
            <a:r>
              <a:rPr lang="en-AU" baseline="0" dirty="0"/>
              <a:t>We have also submitted our DRAFT Masterplan for review.</a:t>
            </a:r>
          </a:p>
        </p:txBody>
      </p:sp>
      <p:sp>
        <p:nvSpPr>
          <p:cNvPr id="4" name="Slide Number Placeholder 3"/>
          <p:cNvSpPr>
            <a:spLocks noGrp="1"/>
          </p:cNvSpPr>
          <p:nvPr>
            <p:ph type="sldNum" sz="quarter" idx="10"/>
          </p:nvPr>
        </p:nvSpPr>
        <p:spPr/>
        <p:txBody>
          <a:bodyPr/>
          <a:lstStyle/>
          <a:p>
            <a:fld id="{27E4B88E-E7C4-47CF-B060-6576A4F4DA37}" type="slidenum">
              <a:rPr lang="en-AU" smtClean="0"/>
              <a:t>15</a:t>
            </a:fld>
            <a:endParaRPr lang="en-AU"/>
          </a:p>
        </p:txBody>
      </p:sp>
    </p:spTree>
    <p:extLst>
      <p:ext uri="{BB962C8B-B14F-4D97-AF65-F5344CB8AC3E}">
        <p14:creationId xmlns:p14="http://schemas.microsoft.com/office/powerpoint/2010/main" val="23190038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Safeguarding the operation o f the airport both now and into the future requires our collaboration with Commonwealth, State and Local Governments. International standards have been adopted in airspace protection surfaces </a:t>
            </a:r>
          </a:p>
        </p:txBody>
      </p:sp>
      <p:sp>
        <p:nvSpPr>
          <p:cNvPr id="4" name="Slide Number Placeholder 3"/>
          <p:cNvSpPr>
            <a:spLocks noGrp="1"/>
          </p:cNvSpPr>
          <p:nvPr>
            <p:ph type="sldNum" sz="quarter" idx="10"/>
          </p:nvPr>
        </p:nvSpPr>
        <p:spPr/>
        <p:txBody>
          <a:bodyPr/>
          <a:lstStyle/>
          <a:p>
            <a:fld id="{27E4B88E-E7C4-47CF-B060-6576A4F4DA37}" type="slidenum">
              <a:rPr lang="en-AU" smtClean="0"/>
              <a:t>16</a:t>
            </a:fld>
            <a:endParaRPr lang="en-AU"/>
          </a:p>
        </p:txBody>
      </p:sp>
    </p:spTree>
    <p:extLst>
      <p:ext uri="{BB962C8B-B14F-4D97-AF65-F5344CB8AC3E}">
        <p14:creationId xmlns:p14="http://schemas.microsoft.com/office/powerpoint/2010/main" val="37110590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measure of aircraft noise and its impact on the ground is assessed using an Australian Noise Exposure Forecast which is based on an Australian Standard. Most</a:t>
            </a:r>
            <a:r>
              <a:rPr lang="en-AU" baseline="0" dirty="0"/>
              <a:t> noise standard impacts are contained within the airport site.</a:t>
            </a:r>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17</a:t>
            </a:fld>
            <a:endParaRPr lang="en-AU"/>
          </a:p>
        </p:txBody>
      </p:sp>
    </p:spTree>
    <p:extLst>
      <p:ext uri="{BB962C8B-B14F-4D97-AF65-F5344CB8AC3E}">
        <p14:creationId xmlns:p14="http://schemas.microsoft.com/office/powerpoint/2010/main" val="1607021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The planned</a:t>
            </a:r>
            <a:r>
              <a:rPr lang="en-AU" sz="1200" kern="1200" baseline="0" dirty="0">
                <a:solidFill>
                  <a:schemeClr val="tx1"/>
                </a:solidFill>
                <a:effectLst/>
                <a:latin typeface="+mn-lt"/>
                <a:ea typeface="+mn-ea"/>
                <a:cs typeface="+mn-cs"/>
              </a:rPr>
              <a:t> airside p</a:t>
            </a:r>
            <a:r>
              <a:rPr lang="en-AU" sz="1200" kern="1200" dirty="0">
                <a:solidFill>
                  <a:schemeClr val="tx1"/>
                </a:solidFill>
                <a:effectLst/>
                <a:latin typeface="+mn-lt"/>
                <a:ea typeface="+mn-ea"/>
                <a:cs typeface="+mn-cs"/>
              </a:rPr>
              <a:t>avement works project plan is based on future proofing airside upgrades over the next 2</a:t>
            </a:r>
            <a:r>
              <a:rPr lang="en-AU" sz="1200" kern="1200" baseline="0" dirty="0">
                <a:solidFill>
                  <a:schemeClr val="tx1"/>
                </a:solidFill>
                <a:effectLst/>
                <a:latin typeface="+mn-lt"/>
                <a:ea typeface="+mn-ea"/>
                <a:cs typeface="+mn-cs"/>
              </a:rPr>
              <a:t> years</a:t>
            </a:r>
            <a:r>
              <a:rPr lang="en-AU" sz="1200" kern="1200" dirty="0">
                <a:solidFill>
                  <a:schemeClr val="tx1"/>
                </a:solidFill>
                <a:effectLst/>
                <a:latin typeface="+mn-lt"/>
                <a:ea typeface="+mn-ea"/>
                <a:cs typeface="+mn-cs"/>
              </a:rPr>
              <a:t>. This project starts with a new Taxiway Golf which will be a second access from the Runway to the Apron,</a:t>
            </a:r>
            <a:r>
              <a:rPr lang="en-AU" sz="1200" kern="1200" baseline="0" dirty="0">
                <a:solidFill>
                  <a:schemeClr val="tx1"/>
                </a:solidFill>
                <a:effectLst/>
                <a:latin typeface="+mn-lt"/>
                <a:ea typeface="+mn-ea"/>
                <a:cs typeface="+mn-cs"/>
              </a:rPr>
              <a:t> shown in Blue. </a:t>
            </a:r>
          </a:p>
          <a:p>
            <a:endParaRPr lang="en-AU" sz="1200" kern="1200" baseline="0" dirty="0">
              <a:solidFill>
                <a:schemeClr val="tx1"/>
              </a:solidFill>
              <a:effectLst/>
              <a:latin typeface="+mn-lt"/>
              <a:ea typeface="+mn-ea"/>
              <a:cs typeface="+mn-cs"/>
            </a:endParaRPr>
          </a:p>
          <a:p>
            <a:r>
              <a:rPr lang="en-AU" sz="1200" kern="1200" baseline="0" dirty="0">
                <a:solidFill>
                  <a:schemeClr val="tx1"/>
                </a:solidFill>
                <a:effectLst/>
                <a:latin typeface="+mn-lt"/>
                <a:ea typeface="+mn-ea"/>
                <a:cs typeface="+mn-cs"/>
              </a:rPr>
              <a:t>This is an important second link that has been identified for many years and will now come to fruition. It allows for a circle and/or 2 entries </a:t>
            </a:r>
            <a:r>
              <a:rPr lang="en-AU" sz="1200" kern="1200" baseline="0">
                <a:solidFill>
                  <a:schemeClr val="tx1"/>
                </a:solidFill>
                <a:effectLst/>
                <a:latin typeface="+mn-lt"/>
                <a:ea typeface="+mn-ea"/>
                <a:cs typeface="+mn-cs"/>
              </a:rPr>
              <a:t>for safety and congestion. </a:t>
            </a:r>
            <a:endParaRPr lang="en-AU" sz="1200" kern="1200" dirty="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18</a:t>
            </a:fld>
            <a:endParaRPr lang="en-AU"/>
          </a:p>
        </p:txBody>
      </p:sp>
    </p:spTree>
    <p:extLst>
      <p:ext uri="{BB962C8B-B14F-4D97-AF65-F5344CB8AC3E}">
        <p14:creationId xmlns:p14="http://schemas.microsoft.com/office/powerpoint/2010/main" val="22165447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We will also upgrade to Medium Intensity Runway Lighting (MIRL), which will be the</a:t>
            </a:r>
            <a:r>
              <a:rPr lang="en-AU" sz="1200" kern="1200" baseline="0" dirty="0">
                <a:solidFill>
                  <a:schemeClr val="tx1"/>
                </a:solidFill>
                <a:effectLst/>
                <a:latin typeface="+mn-lt"/>
                <a:ea typeface="+mn-ea"/>
                <a:cs typeface="+mn-cs"/>
              </a:rPr>
              <a:t> latest standards</a:t>
            </a:r>
            <a:r>
              <a:rPr lang="en-AU" sz="1200" kern="1200" dirty="0">
                <a:solidFill>
                  <a:schemeClr val="tx1"/>
                </a:solidFill>
                <a:effectLst/>
                <a:latin typeface="+mn-lt"/>
                <a:ea typeface="+mn-ea"/>
                <a:cs typeface="+mn-cs"/>
              </a:rPr>
              <a:t> with a</a:t>
            </a:r>
            <a:r>
              <a:rPr lang="en-AU" sz="1200" kern="1200" baseline="0" dirty="0">
                <a:solidFill>
                  <a:schemeClr val="tx1"/>
                </a:solidFill>
                <a:effectLst/>
                <a:latin typeface="+mn-lt"/>
                <a:ea typeface="+mn-ea"/>
                <a:cs typeface="+mn-cs"/>
              </a:rPr>
              <a:t> new </a:t>
            </a:r>
            <a:r>
              <a:rPr lang="en-AU" sz="1200" kern="1200" dirty="0">
                <a:solidFill>
                  <a:schemeClr val="tx1"/>
                </a:solidFill>
                <a:effectLst/>
                <a:latin typeface="+mn-lt"/>
                <a:ea typeface="+mn-ea"/>
                <a:cs typeface="+mn-cs"/>
              </a:rPr>
              <a:t>cubicle for aerodrome lighting. This project is in its design phase.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Our contractor, Airport Alliance estimates a 12-18 month project with much of the work being undertaken by our own airside team, such as the trenching and installing pits,</a:t>
            </a:r>
            <a:r>
              <a:rPr lang="en-AU" sz="1200" kern="1200" baseline="0" dirty="0">
                <a:solidFill>
                  <a:schemeClr val="tx1"/>
                </a:solidFill>
                <a:effectLst/>
                <a:latin typeface="+mn-lt"/>
                <a:ea typeface="+mn-ea"/>
                <a:cs typeface="+mn-cs"/>
              </a:rPr>
              <a:t> in partnership with local electrical contractors who will be provided relevant aviation training to allow them to maintain the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baseline="0" dirty="0">
                <a:solidFill>
                  <a:schemeClr val="tx1"/>
                </a:solidFill>
                <a:effectLst/>
                <a:latin typeface="+mn-lt"/>
                <a:ea typeface="+mn-ea"/>
                <a:cs typeface="+mn-cs"/>
              </a:rPr>
              <a:t>This will ensure this expertise is retained in Port Hedland.</a:t>
            </a:r>
            <a:endParaRPr lang="en-AU" sz="1200" kern="1200" dirty="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19</a:t>
            </a:fld>
            <a:endParaRPr lang="en-AU"/>
          </a:p>
        </p:txBody>
      </p:sp>
    </p:spTree>
    <p:extLst>
      <p:ext uri="{BB962C8B-B14F-4D97-AF65-F5344CB8AC3E}">
        <p14:creationId xmlns:p14="http://schemas.microsoft.com/office/powerpoint/2010/main" val="2900872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Firstly I’ll share information about the Airport’s operations, make up, and rich history too. </a:t>
            </a:r>
          </a:p>
          <a:p>
            <a:r>
              <a:rPr lang="en-AU" dirty="0"/>
              <a:t>Our focus is taking the Airport forward, whilst acknowledging its vibrant past from famous aviators, to the milk runs, the aerodrome at the racecourse and past Airport pioneers who left a legacy for Port Hedland, being an International status airport with an 817ha land asset.</a:t>
            </a:r>
          </a:p>
          <a:p>
            <a:r>
              <a:rPr lang="en-AU" dirty="0"/>
              <a:t>Some may be familiar with the old spinifex-roofed structure from the 1940s – this is a </a:t>
            </a:r>
            <a:r>
              <a:rPr lang="en-AU" baseline="0" dirty="0"/>
              <a:t>great representation of airports in their early days compared to what they are today. </a:t>
            </a:r>
          </a:p>
          <a:p>
            <a:r>
              <a:rPr lang="en-AU" baseline="0" dirty="0"/>
              <a:t>Capable of taking the </a:t>
            </a:r>
            <a:r>
              <a:rPr lang="en-AU" baseline="0" dirty="0" err="1"/>
              <a:t>Antonov</a:t>
            </a:r>
            <a:r>
              <a:rPr lang="en-AU" baseline="0" dirty="0"/>
              <a:t> AN-124 freighter, and the </a:t>
            </a:r>
            <a:r>
              <a:rPr lang="en-AU" baseline="0" dirty="0" err="1"/>
              <a:t>Ilyushin</a:t>
            </a:r>
            <a:r>
              <a:rPr lang="en-AU" baseline="0" dirty="0"/>
              <a:t> IL76, PHIA continues to be the airport of choice for large and time critical freight requirements for the Oil and Gas and land-based resource companies</a:t>
            </a:r>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The future is very strong for PHIA and this community’s airport asset, with yet another new business stream coming to town - Opening the Pilbara for New Business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There are 2 oil rigs currently offshore, the Development Driller 1, and the Ensco 107.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PHIA is the contracted operator for Bristow</a:t>
            </a:r>
            <a:r>
              <a:rPr lang="en-AU" baseline="0" dirty="0"/>
              <a:t> Helicopters Australia, servicing these rigs from PHIA – this is exciting new and emerging air traffic opportunities.</a:t>
            </a:r>
          </a:p>
          <a:p>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2</a:t>
            </a:fld>
            <a:endParaRPr lang="en-AU"/>
          </a:p>
        </p:txBody>
      </p:sp>
    </p:spTree>
    <p:extLst>
      <p:ext uri="{BB962C8B-B14F-4D97-AF65-F5344CB8AC3E}">
        <p14:creationId xmlns:p14="http://schemas.microsoft.com/office/powerpoint/2010/main" val="36127871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i="1" dirty="0"/>
              <a:t>(closing)…</a:t>
            </a:r>
            <a:r>
              <a:rPr lang="en-AU" dirty="0"/>
              <a:t>The Airport is an integral part of the community and economy of Port Hedland, and is a critical component of the resource industry in the Pilbara. As we look to the future, our goals include: </a:t>
            </a:r>
          </a:p>
          <a:p>
            <a:pPr marL="177691" indent="-177691">
              <a:buFont typeface="Arial" panose="020B0604020202020204" pitchFamily="34" charset="0"/>
              <a:buChar char="•"/>
            </a:pPr>
            <a:r>
              <a:rPr lang="en-AU" dirty="0"/>
              <a:t>The creation of facilities and opportunities that meet the needs and expectations of our community, customers, stakeholders and shareholders </a:t>
            </a:r>
          </a:p>
          <a:p>
            <a:pPr marL="177691" indent="-177691">
              <a:buFont typeface="Arial" panose="020B0604020202020204" pitchFamily="34" charset="0"/>
              <a:buChar char="•"/>
            </a:pPr>
            <a:r>
              <a:rPr lang="en-AU" dirty="0"/>
              <a:t>Emerging as the most significant economic transport precinct in the Pilbara, contributing to the employment and growth of the region, and</a:t>
            </a:r>
          </a:p>
          <a:p>
            <a:pPr marL="177691" indent="-177691">
              <a:buFont typeface="Arial" panose="020B0604020202020204" pitchFamily="34" charset="0"/>
              <a:buChar char="•"/>
            </a:pPr>
            <a:r>
              <a:rPr lang="en-AU" dirty="0"/>
              <a:t>Transitioning from an aviation and infrastructure facility, to an economic activity hub, attracting a variety of aeronautical and commercial services, facilities and developments. </a:t>
            </a:r>
          </a:p>
          <a:p>
            <a:r>
              <a:rPr lang="en-AU" dirty="0"/>
              <a:t>This is a long-term investment in the Port Hedland region, beyond the airport fence.  We are positioning the airport for the future with new technologies and innovation, whilst making considered decisions and pursuing tangible opportunities for growth. </a:t>
            </a:r>
          </a:p>
          <a:p>
            <a:endParaRPr lang="en-AU" dirty="0"/>
          </a:p>
          <a:p>
            <a:r>
              <a:rPr lang="en-AU" dirty="0"/>
              <a:t>With a growing number of exciting projects set to improve the Land and Air Accessibility of Port Hedland and the region, the Airport’s development and diversification is pivotal in opening the Pilbara for Business. This is an exciting time for all of us - talk to the Airport about our role in your developing business. Thank you for participating today.</a:t>
            </a:r>
          </a:p>
        </p:txBody>
      </p:sp>
      <p:sp>
        <p:nvSpPr>
          <p:cNvPr id="4" name="Slide Number Placeholder 3"/>
          <p:cNvSpPr>
            <a:spLocks noGrp="1"/>
          </p:cNvSpPr>
          <p:nvPr>
            <p:ph type="sldNum" sz="quarter" idx="10"/>
          </p:nvPr>
        </p:nvSpPr>
        <p:spPr/>
        <p:txBody>
          <a:bodyPr/>
          <a:lstStyle/>
          <a:p>
            <a:fld id="{27E4B88E-E7C4-47CF-B060-6576A4F4DA37}" type="slidenum">
              <a:rPr lang="en-AU" smtClean="0"/>
              <a:t>20</a:t>
            </a:fld>
            <a:endParaRPr lang="en-AU"/>
          </a:p>
        </p:txBody>
      </p:sp>
    </p:spTree>
    <p:extLst>
      <p:ext uri="{BB962C8B-B14F-4D97-AF65-F5344CB8AC3E}">
        <p14:creationId xmlns:p14="http://schemas.microsoft.com/office/powerpoint/2010/main" val="15970973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March 11, 2016 was an historic milestone in PHIA’s history when the PHIA Group commenced operations &amp; development of an important community asset</a:t>
            </a:r>
          </a:p>
          <a:p>
            <a:r>
              <a:rPr lang="en-AU" dirty="0"/>
              <a:t>Later this year</a:t>
            </a:r>
            <a:r>
              <a:rPr lang="en-AU" baseline="0" dirty="0"/>
              <a:t> our one millionth </a:t>
            </a:r>
            <a:r>
              <a:rPr lang="en-AU" dirty="0"/>
              <a:t>passenger will have arrived and departed through the airport since the transition - almost 1,000 per</a:t>
            </a:r>
            <a:r>
              <a:rPr lang="en-AU" baseline="0" dirty="0"/>
              <a:t> day on average</a:t>
            </a:r>
          </a:p>
          <a:p>
            <a:r>
              <a:rPr lang="en-AU" baseline="0" dirty="0"/>
              <a:t>These passengers are the lifeline support of the Port Hedland Port operations and it’s resource customers and it’s supporting services to this community</a:t>
            </a:r>
            <a:endParaRPr lang="en-AU" dirty="0"/>
          </a:p>
          <a:p>
            <a:r>
              <a:rPr lang="en-AU" dirty="0"/>
              <a:t>There are 5 Board</a:t>
            </a:r>
            <a:r>
              <a:rPr lang="en-AU" baseline="0" dirty="0"/>
              <a:t> members and I have the privilege of being the independent Chairman for the PHIA Group of Companies</a:t>
            </a:r>
          </a:p>
          <a:p>
            <a:r>
              <a:rPr lang="en-AU" dirty="0"/>
              <a:t>The Board Members are;</a:t>
            </a:r>
          </a:p>
          <a:p>
            <a:r>
              <a:rPr lang="en-AU" dirty="0"/>
              <a:t>Mr John Clarke	Founding</a:t>
            </a:r>
            <a:r>
              <a:rPr lang="en-AU" baseline="0" dirty="0"/>
              <a:t> Director of ICG</a:t>
            </a:r>
          </a:p>
          <a:p>
            <a:r>
              <a:rPr lang="en-AU" baseline="0" dirty="0"/>
              <a:t>Mr David Kenny	Principal Infrastructure-Airports, AMP Capital</a:t>
            </a:r>
          </a:p>
          <a:p>
            <a:r>
              <a:rPr lang="en-AU" baseline="0" dirty="0"/>
              <a:t>Mr Phil Baker		ICG Representative, ex Managing Director Adelaide Airport</a:t>
            </a:r>
          </a:p>
          <a:p>
            <a:r>
              <a:rPr lang="en-AU" baseline="0" dirty="0"/>
              <a:t>Mr David Dowling	Associate Director-Airports, AMP Capital</a:t>
            </a:r>
          </a:p>
          <a:p>
            <a:r>
              <a:rPr lang="en-AU" dirty="0"/>
              <a:t>PHIA is a small team of 13 direct employees, led by our General Manager Mr Rod Evans</a:t>
            </a:r>
          </a:p>
          <a:p>
            <a:pPr marL="0" indent="0">
              <a:buFont typeface="Arial" panose="020B0604020202020204" pitchFamily="34" charset="0"/>
              <a:buNone/>
            </a:pPr>
            <a:r>
              <a:rPr lang="en-AU" dirty="0"/>
              <a:t>Rod is </a:t>
            </a:r>
            <a:r>
              <a:rPr lang="en-AU" baseline="0" dirty="0"/>
              <a:t>supported by senior management team, Nat, Johnson, Ron, Inayat and Victoria. </a:t>
            </a:r>
          </a:p>
          <a:p>
            <a:pPr marL="0" indent="0">
              <a:buFont typeface="Arial" panose="020B0604020202020204" pitchFamily="34" charset="0"/>
              <a:buNone/>
            </a:pPr>
            <a:r>
              <a:rPr lang="en-AU" baseline="0" dirty="0"/>
              <a:t>Whilst it’s a small operational team, we have an array of contractors supplying services to the Airport: </a:t>
            </a:r>
          </a:p>
          <a:p>
            <a:pPr marL="171450" indent="-171450">
              <a:buFont typeface="Arial" panose="020B0604020202020204" pitchFamily="34" charset="0"/>
              <a:buChar char="•"/>
            </a:pPr>
            <a:r>
              <a:rPr lang="en-AU" baseline="0" dirty="0"/>
              <a:t>MSS Security 	13 screeners</a:t>
            </a:r>
          </a:p>
          <a:p>
            <a:pPr marL="171450" indent="-171450">
              <a:buFont typeface="Arial" panose="020B0604020202020204" pitchFamily="34" charset="0"/>
              <a:buChar char="•"/>
            </a:pPr>
            <a:r>
              <a:rPr lang="en-AU" baseline="0" dirty="0"/>
              <a:t>Kestrel cleaning 	6 cleaners</a:t>
            </a:r>
          </a:p>
          <a:p>
            <a:pPr marL="0" indent="0">
              <a:buFont typeface="Arial" panose="020B0604020202020204" pitchFamily="34" charset="0"/>
              <a:buNone/>
            </a:pPr>
            <a:r>
              <a:rPr lang="en-AU" baseline="0" dirty="0"/>
              <a:t>and up to 30 contractors.</a:t>
            </a:r>
          </a:p>
          <a:p>
            <a:pPr marL="0" indent="0">
              <a:buFont typeface="Arial" panose="020B0604020202020204" pitchFamily="34" charset="0"/>
              <a:buNone/>
            </a:pPr>
            <a:r>
              <a:rPr lang="en-AU" baseline="0" dirty="0"/>
              <a:t>At any one time there can be up to 40 people engaged in direct work for PHIA. These people all live and work in this community.</a:t>
            </a:r>
          </a:p>
          <a:p>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3</a:t>
            </a:fld>
            <a:endParaRPr lang="en-AU"/>
          </a:p>
        </p:txBody>
      </p:sp>
    </p:spTree>
    <p:extLst>
      <p:ext uri="{BB962C8B-B14F-4D97-AF65-F5344CB8AC3E}">
        <p14:creationId xmlns:p14="http://schemas.microsoft.com/office/powerpoint/2010/main" val="1326976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These are just a few of the community engagement initiatives and sponsorships, that PHIA are involved in</a:t>
            </a:r>
          </a:p>
          <a:p>
            <a:r>
              <a:rPr lang="en-AU" dirty="0"/>
              <a:t>PHIA staff live and work in this community. They and their families have </a:t>
            </a:r>
            <a:r>
              <a:rPr lang="en-AU" baseline="0" dirty="0"/>
              <a:t>diverse interests, from AFL, cricket and arts &amp; culture aspects </a:t>
            </a:r>
          </a:p>
          <a:p>
            <a:r>
              <a:rPr lang="en-AU" baseline="0" dirty="0"/>
              <a:t>PHIA are a recognised  major sponsor of the RFDS.</a:t>
            </a:r>
          </a:p>
          <a:p>
            <a:r>
              <a:rPr lang="en-AU" baseline="0" dirty="0"/>
              <a:t>The airport has a proud military history with many air force aircraft utilising the long wide runway and expanses for many years. </a:t>
            </a:r>
          </a:p>
          <a:p>
            <a:r>
              <a:rPr lang="en-AU" baseline="0" dirty="0"/>
              <a:t>With the Town and local Regiment the Airport recognised the 75</a:t>
            </a:r>
            <a:r>
              <a:rPr lang="en-AU" baseline="30000" dirty="0"/>
              <a:t>th</a:t>
            </a:r>
            <a:r>
              <a:rPr lang="en-AU" baseline="0" dirty="0"/>
              <a:t> Anniversary of the Bombing of the Airport with a community event last year at the airport.</a:t>
            </a:r>
          </a:p>
          <a:p>
            <a:r>
              <a:rPr lang="en-AU" baseline="0" dirty="0"/>
              <a:t>We engaged IBN too for the upgrade of our garden at the front. Take time when you go back to the airport to read and reflect on our native plants.</a:t>
            </a:r>
          </a:p>
          <a:p>
            <a:r>
              <a:rPr lang="en-AU" baseline="0" dirty="0"/>
              <a:t> </a:t>
            </a:r>
          </a:p>
        </p:txBody>
      </p:sp>
      <p:sp>
        <p:nvSpPr>
          <p:cNvPr id="4" name="Slide Number Placeholder 3"/>
          <p:cNvSpPr>
            <a:spLocks noGrp="1"/>
          </p:cNvSpPr>
          <p:nvPr>
            <p:ph type="sldNum" sz="quarter" idx="10"/>
          </p:nvPr>
        </p:nvSpPr>
        <p:spPr/>
        <p:txBody>
          <a:bodyPr/>
          <a:lstStyle/>
          <a:p>
            <a:fld id="{27E4B88E-E7C4-47CF-B060-6576A4F4DA37}" type="slidenum">
              <a:rPr lang="en-AU" smtClean="0"/>
              <a:t>4</a:t>
            </a:fld>
            <a:endParaRPr lang="en-AU"/>
          </a:p>
        </p:txBody>
      </p:sp>
    </p:spTree>
    <p:extLst>
      <p:ext uri="{BB962C8B-B14F-4D97-AF65-F5344CB8AC3E}">
        <p14:creationId xmlns:p14="http://schemas.microsoft.com/office/powerpoint/2010/main" val="923306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Our commitments to the RFDS are significant in the form of in-kind sponsorship, providing free landing fees and a redesign of parking arrangements for their new generation PC24 aircraft at their super base at the airport. This in kind support equates to well over $150,000 pa making PHIA one of a select few, Major sponsors of the RFDS.</a:t>
            </a:r>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The RFDS celebrated 90 years of service in May and we are very proud that the RFDS has been a part of the Pilbara and in particular the Port Hedland community for 82 years.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To the top left, is a photo is the venerable PC12 with 15 operating in WA</a:t>
            </a:r>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The image, bottom left is the new PC24 – one of which, will be seen in Port Hedland in the future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The RFDS base has 20 staff who live and work in the Port Hedland community</a:t>
            </a:r>
          </a:p>
          <a:p>
            <a:r>
              <a:rPr lang="en-AU" sz="1200" kern="1200" dirty="0">
                <a:solidFill>
                  <a:schemeClr val="tx1"/>
                </a:solidFill>
                <a:effectLst/>
                <a:latin typeface="+mn-lt"/>
                <a:ea typeface="+mn-ea"/>
                <a:cs typeface="+mn-cs"/>
              </a:rPr>
              <a:t>5 Doctors, 7 Nurses, 7 Pilots one Base Administrator</a:t>
            </a:r>
            <a:r>
              <a:rPr lang="en-AU" sz="1200" kern="1200" baseline="0" dirty="0">
                <a:solidFill>
                  <a:schemeClr val="tx1"/>
                </a:solidFill>
                <a:effectLst/>
                <a:latin typeface="+mn-lt"/>
                <a:ea typeface="+mn-ea"/>
                <a:cs typeface="+mn-cs"/>
              </a:rPr>
              <a:t> and </a:t>
            </a:r>
            <a:r>
              <a:rPr lang="en-AU" sz="1200" kern="1200" dirty="0">
                <a:solidFill>
                  <a:schemeClr val="tx1"/>
                </a:solidFill>
                <a:effectLst/>
                <a:latin typeface="+mn-lt"/>
                <a:ea typeface="+mn-ea"/>
                <a:cs typeface="+mn-cs"/>
              </a:rPr>
              <a:t>2 x PC-12 Aircraft</a:t>
            </a:r>
          </a:p>
          <a:p>
            <a:r>
              <a:rPr lang="en-AU" sz="1200" kern="1200" dirty="0">
                <a:solidFill>
                  <a:schemeClr val="tx1"/>
                </a:solidFill>
                <a:effectLst/>
                <a:latin typeface="+mn-lt"/>
                <a:ea typeface="+mn-ea"/>
                <a:cs typeface="+mn-cs"/>
              </a:rPr>
              <a:t> </a:t>
            </a:r>
          </a:p>
          <a:p>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5</a:t>
            </a:fld>
            <a:endParaRPr lang="en-AU"/>
          </a:p>
        </p:txBody>
      </p:sp>
    </p:spTree>
    <p:extLst>
      <p:ext uri="{BB962C8B-B14F-4D97-AF65-F5344CB8AC3E}">
        <p14:creationId xmlns:p14="http://schemas.microsoft.com/office/powerpoint/2010/main" val="1264409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Port Hedland School of the Air (SOTA) provides educational services to children living in remote and isolated locations in the Pilbara region of WA. The school commenced operations in 1964 in Port Hedland. </a:t>
            </a:r>
          </a:p>
          <a:p>
            <a:r>
              <a:rPr lang="en-GB" sz="1200" b="0" i="0" kern="1200" dirty="0">
                <a:solidFill>
                  <a:schemeClr val="tx1"/>
                </a:solidFill>
                <a:effectLst/>
                <a:latin typeface="+mn-lt"/>
                <a:ea typeface="+mn-ea"/>
                <a:cs typeface="+mn-cs"/>
              </a:rPr>
              <a:t>SOTA moved into a new facility in 1999.</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The school shares this facility with the Royal Flying Doctor Service and is based at the Port Hedland International Airport. </a:t>
            </a:r>
          </a:p>
          <a:p>
            <a:r>
              <a:rPr lang="en-GB" sz="1200" b="0" i="0" kern="1200" dirty="0">
                <a:solidFill>
                  <a:schemeClr val="tx1"/>
                </a:solidFill>
                <a:effectLst/>
                <a:latin typeface="+mn-lt"/>
                <a:ea typeface="+mn-ea"/>
                <a:cs typeface="+mn-cs"/>
              </a:rPr>
              <a:t>Around 40 students attend the school spread from </a:t>
            </a:r>
            <a:r>
              <a:rPr lang="en-GB" sz="1200" b="0" i="0" kern="1200" dirty="0" err="1">
                <a:solidFill>
                  <a:schemeClr val="tx1"/>
                </a:solidFill>
                <a:effectLst/>
                <a:latin typeface="+mn-lt"/>
                <a:ea typeface="+mn-ea"/>
                <a:cs typeface="+mn-cs"/>
              </a:rPr>
              <a:t>Yalleen</a:t>
            </a:r>
            <a:r>
              <a:rPr lang="en-GB" sz="1200" b="0" i="0" kern="1200" dirty="0">
                <a:solidFill>
                  <a:schemeClr val="tx1"/>
                </a:solidFill>
                <a:effectLst/>
                <a:latin typeface="+mn-lt"/>
                <a:ea typeface="+mn-ea"/>
                <a:cs typeface="+mn-cs"/>
              </a:rPr>
              <a:t> Station in the south west, to </a:t>
            </a:r>
            <a:r>
              <a:rPr lang="en-GB" sz="1200" b="0" i="0" kern="1200" dirty="0" err="1">
                <a:solidFill>
                  <a:schemeClr val="tx1"/>
                </a:solidFill>
                <a:effectLst/>
                <a:latin typeface="+mn-lt"/>
                <a:ea typeface="+mn-ea"/>
                <a:cs typeface="+mn-cs"/>
              </a:rPr>
              <a:t>Warrawagine</a:t>
            </a:r>
            <a:r>
              <a:rPr lang="en-GB" sz="1200" b="0" i="0" kern="1200" dirty="0">
                <a:solidFill>
                  <a:schemeClr val="tx1"/>
                </a:solidFill>
                <a:effectLst/>
                <a:latin typeface="+mn-lt"/>
                <a:ea typeface="+mn-ea"/>
                <a:cs typeface="+mn-cs"/>
              </a:rPr>
              <a:t> Station in the east, and to Sylvania Station in the far south.</a:t>
            </a:r>
          </a:p>
          <a:p>
            <a:r>
              <a:rPr lang="en-GB" sz="1200" b="0" i="0" kern="1200" dirty="0">
                <a:solidFill>
                  <a:schemeClr val="tx1"/>
                </a:solidFill>
                <a:effectLst/>
                <a:latin typeface="+mn-lt"/>
                <a:ea typeface="+mn-ea"/>
                <a:cs typeface="+mn-cs"/>
              </a:rPr>
              <a:t>The Principal, </a:t>
            </a:r>
            <a:r>
              <a:rPr lang="en-GB" sz="1200" b="0" i="0" kern="1200" baseline="0" dirty="0">
                <a:solidFill>
                  <a:schemeClr val="tx1"/>
                </a:solidFill>
                <a:effectLst/>
                <a:latin typeface="+mn-lt"/>
                <a:ea typeface="+mn-ea"/>
                <a:cs typeface="+mn-cs"/>
              </a:rPr>
              <a:t>8 Teachers and support staff work at the School. PHIA is very proud to have the School of the Air located at the airport </a:t>
            </a:r>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6</a:t>
            </a:fld>
            <a:endParaRPr lang="en-AU"/>
          </a:p>
        </p:txBody>
      </p:sp>
    </p:spTree>
    <p:extLst>
      <p:ext uri="{BB962C8B-B14F-4D97-AF65-F5344CB8AC3E}">
        <p14:creationId xmlns:p14="http://schemas.microsoft.com/office/powerpoint/2010/main" val="3921399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err="1">
                <a:solidFill>
                  <a:schemeClr val="tx1"/>
                </a:solidFill>
                <a:effectLst/>
                <a:latin typeface="+mn-lt"/>
                <a:ea typeface="+mn-ea"/>
                <a:cs typeface="+mn-cs"/>
              </a:rPr>
              <a:t>Airservices</a:t>
            </a:r>
            <a:r>
              <a:rPr lang="en-GB" sz="1200" b="0" i="0" kern="1200" dirty="0">
                <a:solidFill>
                  <a:schemeClr val="tx1"/>
                </a:solidFill>
                <a:effectLst/>
                <a:latin typeface="+mn-lt"/>
                <a:ea typeface="+mn-ea"/>
                <a:cs typeface="+mn-cs"/>
              </a:rPr>
              <a:t> Australia (</a:t>
            </a:r>
            <a:r>
              <a:rPr lang="en-GB" sz="1200" b="0" i="0" kern="1200" dirty="0" err="1">
                <a:solidFill>
                  <a:schemeClr val="tx1"/>
                </a:solidFill>
                <a:effectLst/>
                <a:latin typeface="+mn-lt"/>
                <a:ea typeface="+mn-ea"/>
                <a:cs typeface="+mn-cs"/>
              </a:rPr>
              <a:t>AsA</a:t>
            </a:r>
            <a:r>
              <a:rPr lang="en-GB" sz="1200" b="0" i="0" kern="1200" dirty="0">
                <a:solidFill>
                  <a:schemeClr val="tx1"/>
                </a:solidFill>
                <a:effectLst/>
                <a:latin typeface="+mn-lt"/>
                <a:ea typeface="+mn-ea"/>
                <a:cs typeface="+mn-cs"/>
              </a:rPr>
              <a:t>) has 2 manned</a:t>
            </a:r>
            <a:r>
              <a:rPr lang="en-GB" sz="1200" b="0" i="0" kern="1200" baseline="0" dirty="0">
                <a:solidFill>
                  <a:schemeClr val="tx1"/>
                </a:solidFill>
                <a:effectLst/>
                <a:latin typeface="+mn-lt"/>
                <a:ea typeface="+mn-ea"/>
                <a:cs typeface="+mn-cs"/>
              </a:rPr>
              <a:t> facilities at PHIA. Aviation Rescue Fire Fighting Services (ARFFS) and an Airport Flight Information Service (AFIS). </a:t>
            </a:r>
            <a:r>
              <a:rPr lang="en-GB" sz="1200" b="0" i="0" kern="1200" baseline="0" dirty="0" err="1">
                <a:solidFill>
                  <a:schemeClr val="tx1"/>
                </a:solidFill>
                <a:effectLst/>
                <a:latin typeface="+mn-lt"/>
                <a:ea typeface="+mn-ea"/>
                <a:cs typeface="+mn-cs"/>
              </a:rPr>
              <a:t>AsA</a:t>
            </a:r>
            <a:r>
              <a:rPr lang="en-GB" sz="1200" b="0" i="0" kern="1200" baseline="0" dirty="0">
                <a:solidFill>
                  <a:schemeClr val="tx1"/>
                </a:solidFill>
                <a:effectLst/>
                <a:latin typeface="+mn-lt"/>
                <a:ea typeface="+mn-ea"/>
                <a:cs typeface="+mn-cs"/>
              </a:rPr>
              <a:t> also have a range of navigational aids that they maintain as part of the Australian network. </a:t>
            </a:r>
          </a:p>
          <a:p>
            <a:r>
              <a:rPr lang="en-GB" sz="1200" b="0" i="0" kern="1200" dirty="0">
                <a:solidFill>
                  <a:schemeClr val="tx1"/>
                </a:solidFill>
                <a:effectLst/>
                <a:latin typeface="+mn-lt"/>
                <a:ea typeface="+mn-ea"/>
                <a:cs typeface="+mn-cs"/>
              </a:rPr>
              <a:t>ARFFS operates as a Category 6 with 2 operational fire</a:t>
            </a:r>
            <a:r>
              <a:rPr lang="en-GB" sz="1200" b="0" i="0" kern="1200" baseline="0" dirty="0">
                <a:solidFill>
                  <a:schemeClr val="tx1"/>
                </a:solidFill>
                <a:effectLst/>
                <a:latin typeface="+mn-lt"/>
                <a:ea typeface="+mn-ea"/>
                <a:cs typeface="+mn-cs"/>
              </a:rPr>
              <a:t> trucks with </a:t>
            </a:r>
            <a:r>
              <a:rPr lang="en-GB" sz="1200" b="0" i="0" kern="1200" dirty="0">
                <a:solidFill>
                  <a:schemeClr val="tx1"/>
                </a:solidFill>
                <a:effectLst/>
                <a:latin typeface="+mn-lt"/>
                <a:ea typeface="+mn-ea"/>
                <a:cs typeface="+mn-cs"/>
              </a:rPr>
              <a:t>1 x fire commander and 4 x fire fighters on any</a:t>
            </a:r>
            <a:r>
              <a:rPr lang="en-GB" sz="1200" b="0" i="0" kern="1200" baseline="0" dirty="0">
                <a:solidFill>
                  <a:schemeClr val="tx1"/>
                </a:solidFill>
                <a:effectLst/>
                <a:latin typeface="+mn-lt"/>
                <a:ea typeface="+mn-ea"/>
                <a:cs typeface="+mn-cs"/>
              </a:rPr>
              <a:t> shift. There are up to 10 staff employed and 4 local residents have recently been employed and are currently undergoing intensive training. They are always looking for local people.</a:t>
            </a:r>
          </a:p>
          <a:p>
            <a:r>
              <a:rPr lang="en-GB" sz="1200" b="0" i="0" kern="1200" dirty="0">
                <a:solidFill>
                  <a:schemeClr val="tx1"/>
                </a:solidFill>
                <a:effectLst/>
                <a:latin typeface="+mn-lt"/>
                <a:ea typeface="+mn-ea"/>
                <a:cs typeface="+mn-cs"/>
              </a:rPr>
              <a:t>The old ATC tower was commissioned in the early 1970’s, and ceased operations in 1999.</a:t>
            </a:r>
          </a:p>
          <a:p>
            <a:r>
              <a:rPr lang="en-GB" sz="1200" b="0" i="0" kern="1200" dirty="0">
                <a:solidFill>
                  <a:schemeClr val="tx1"/>
                </a:solidFill>
                <a:effectLst/>
                <a:latin typeface="+mn-lt"/>
                <a:ea typeface="+mn-ea"/>
                <a:cs typeface="+mn-cs"/>
              </a:rPr>
              <a:t>The interim tower providing AFIS was relocated to Port Hedland in March 2013. </a:t>
            </a:r>
          </a:p>
          <a:p>
            <a:r>
              <a:rPr lang="en-GB" sz="1200" b="0" i="0" kern="1200" dirty="0">
                <a:solidFill>
                  <a:schemeClr val="tx1"/>
                </a:solidFill>
                <a:effectLst/>
                <a:latin typeface="+mn-lt"/>
                <a:ea typeface="+mn-ea"/>
                <a:cs typeface="+mn-cs"/>
              </a:rPr>
              <a:t>The Port Hedland AFIS is the only one of its kind in Australia</a:t>
            </a:r>
            <a:r>
              <a:rPr lang="en-GB" sz="1200" b="0" i="0" kern="1200" baseline="0" dirty="0">
                <a:solidFill>
                  <a:schemeClr val="tx1"/>
                </a:solidFill>
                <a:effectLst/>
                <a:latin typeface="+mn-lt"/>
                <a:ea typeface="+mn-ea"/>
                <a:cs typeface="+mn-cs"/>
              </a:rPr>
              <a:t> and only provides aircraft traffic information to each other but does not separate aircraft. </a:t>
            </a:r>
            <a:r>
              <a:rPr lang="en-GB" sz="1200" b="0" i="0" kern="1200" dirty="0">
                <a:solidFill>
                  <a:schemeClr val="tx1"/>
                </a:solidFill>
                <a:effectLst/>
                <a:latin typeface="+mn-lt"/>
                <a:ea typeface="+mn-ea"/>
                <a:cs typeface="+mn-cs"/>
              </a:rPr>
              <a:t> </a:t>
            </a:r>
          </a:p>
          <a:p>
            <a:r>
              <a:rPr lang="en-GB" sz="1200" b="0" i="0" kern="1200" dirty="0">
                <a:solidFill>
                  <a:schemeClr val="tx1"/>
                </a:solidFill>
                <a:effectLst/>
                <a:latin typeface="+mn-lt"/>
                <a:ea typeface="+mn-ea"/>
                <a:cs typeface="+mn-cs"/>
              </a:rPr>
              <a:t>There a 2 staff allocated to this service with 1 x locally based and</a:t>
            </a:r>
            <a:r>
              <a:rPr lang="en-GB" sz="1200" b="0" i="0" kern="1200" baseline="0" dirty="0">
                <a:solidFill>
                  <a:schemeClr val="tx1"/>
                </a:solidFill>
                <a:effectLst/>
                <a:latin typeface="+mn-lt"/>
                <a:ea typeface="+mn-ea"/>
                <a:cs typeface="+mn-cs"/>
              </a:rPr>
              <a:t> 1 FIFO. They are supported from the </a:t>
            </a:r>
            <a:r>
              <a:rPr lang="en-GB" sz="1200" b="0" i="0" kern="1200" baseline="0" dirty="0" err="1">
                <a:solidFill>
                  <a:schemeClr val="tx1"/>
                </a:solidFill>
                <a:effectLst/>
                <a:latin typeface="+mn-lt"/>
                <a:ea typeface="+mn-ea"/>
                <a:cs typeface="+mn-cs"/>
              </a:rPr>
              <a:t>Karratha</a:t>
            </a:r>
            <a:r>
              <a:rPr lang="en-GB" sz="1200" b="0" i="0" kern="1200" baseline="0" dirty="0">
                <a:solidFill>
                  <a:schemeClr val="tx1"/>
                </a:solidFill>
                <a:effectLst/>
                <a:latin typeface="+mn-lt"/>
                <a:ea typeface="+mn-ea"/>
                <a:cs typeface="+mn-cs"/>
              </a:rPr>
              <a:t> Tower.</a:t>
            </a:r>
            <a:br>
              <a:rPr lang="en-GB" dirty="0"/>
            </a:br>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7</a:t>
            </a:fld>
            <a:endParaRPr lang="en-AU"/>
          </a:p>
        </p:txBody>
      </p:sp>
    </p:spTree>
    <p:extLst>
      <p:ext uri="{BB962C8B-B14F-4D97-AF65-F5344CB8AC3E}">
        <p14:creationId xmlns:p14="http://schemas.microsoft.com/office/powerpoint/2010/main" val="15454766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Polar Aviation operate a fleet</a:t>
            </a:r>
            <a:r>
              <a:rPr lang="en-AU" baseline="0" dirty="0"/>
              <a:t> of General Aviation Aircraft from the 4 seater Cessna 172, the 6 seater Barons and the ever-reliable Cessna Caravan, taking up to 14 passengers.  Clarke and his team also offer flight training for budding aviators with a team of 6 staff</a:t>
            </a:r>
          </a:p>
          <a:p>
            <a:r>
              <a:rPr lang="en-AU" baseline="0" dirty="0"/>
              <a:t>Port Hedland </a:t>
            </a:r>
            <a:r>
              <a:rPr lang="en-AU" baseline="0" dirty="0" err="1"/>
              <a:t>Refuellers</a:t>
            </a:r>
            <a:r>
              <a:rPr lang="en-AU" baseline="0" dirty="0"/>
              <a:t> are agents for AIR BP. There are up to 3 staff involved in these operations</a:t>
            </a:r>
          </a:p>
          <a:p>
            <a:r>
              <a:rPr lang="en-AU" baseline="0" dirty="0"/>
              <a:t>Port Hedland Air Freight are the agents for:</a:t>
            </a:r>
          </a:p>
          <a:p>
            <a:pPr marL="177691" indent="-177691">
              <a:buFont typeface="Arial" panose="020B0604020202020204" pitchFamily="34" charset="0"/>
              <a:buChar char="•"/>
            </a:pPr>
            <a:r>
              <a:rPr lang="en-AU" baseline="0" dirty="0"/>
              <a:t>Qantas Freight</a:t>
            </a:r>
          </a:p>
          <a:p>
            <a:pPr marL="177691" indent="-177691">
              <a:buFont typeface="Arial" panose="020B0604020202020204" pitchFamily="34" charset="0"/>
              <a:buChar char="•"/>
            </a:pPr>
            <a:r>
              <a:rPr lang="en-AU" baseline="0" dirty="0" err="1"/>
              <a:t>Startrack</a:t>
            </a:r>
            <a:endParaRPr lang="en-AU" baseline="0" dirty="0"/>
          </a:p>
          <a:p>
            <a:pPr marL="177691" indent="-177691">
              <a:buFont typeface="Arial" panose="020B0604020202020204" pitchFamily="34" charset="0"/>
              <a:buChar char="•"/>
            </a:pPr>
            <a:r>
              <a:rPr lang="en-AU" baseline="0" dirty="0"/>
              <a:t>Toll Priority</a:t>
            </a:r>
          </a:p>
          <a:p>
            <a:pPr marL="177691" indent="-177691">
              <a:buFont typeface="Arial" panose="020B0604020202020204" pitchFamily="34" charset="0"/>
              <a:buChar char="•"/>
            </a:pPr>
            <a:r>
              <a:rPr lang="en-AU" baseline="0" dirty="0"/>
              <a:t>TNT Express</a:t>
            </a:r>
          </a:p>
          <a:p>
            <a:pPr marL="177691" indent="-177691">
              <a:buFont typeface="Arial" panose="020B0604020202020204" pitchFamily="34" charset="0"/>
              <a:buChar char="•"/>
            </a:pPr>
            <a:r>
              <a:rPr lang="en-AU" baseline="0" dirty="0" err="1"/>
              <a:t>Dogtainers</a:t>
            </a:r>
            <a:r>
              <a:rPr lang="en-AU" baseline="0" dirty="0"/>
              <a:t> and </a:t>
            </a:r>
            <a:r>
              <a:rPr lang="en-AU" baseline="0" dirty="0" err="1"/>
              <a:t>Jetpets</a:t>
            </a:r>
            <a:endParaRPr lang="en-AU" baseline="0" dirty="0"/>
          </a:p>
          <a:p>
            <a:r>
              <a:rPr lang="en-AU" baseline="0" dirty="0"/>
              <a:t>This is a busy area when an aircraft hits the deck and up to 10 staff and a rage of supporting freight operators operating through the facility</a:t>
            </a:r>
          </a:p>
          <a:p>
            <a:r>
              <a:rPr lang="en-AU" baseline="0" dirty="0"/>
              <a:t>Other operators on the airport include a licensed bar and café, 4 rental car company and rideshare and taxi operators.</a:t>
            </a:r>
          </a:p>
          <a:p>
            <a:endParaRPr lang="en-AU" baseline="0" dirty="0"/>
          </a:p>
          <a:p>
            <a:r>
              <a:rPr lang="en-AU" baseline="0" dirty="0"/>
              <a:t>As you can see there are hundreds of people who live and work in our community, working at the airport in a wide range of support services.</a:t>
            </a:r>
          </a:p>
          <a:p>
            <a:r>
              <a:rPr lang="en-AU" baseline="0" dirty="0"/>
              <a:t> </a:t>
            </a:r>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8</a:t>
            </a:fld>
            <a:endParaRPr lang="en-AU"/>
          </a:p>
        </p:txBody>
      </p:sp>
    </p:spTree>
    <p:extLst>
      <p:ext uri="{BB962C8B-B14F-4D97-AF65-F5344CB8AC3E}">
        <p14:creationId xmlns:p14="http://schemas.microsoft.com/office/powerpoint/2010/main" val="13389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The PHIA Heliport commenced operations on the 3</a:t>
            </a:r>
            <a:r>
              <a:rPr lang="en-AU" baseline="30000" dirty="0"/>
              <a:t>rd</a:t>
            </a:r>
            <a:r>
              <a:rPr lang="en-AU" dirty="0"/>
              <a:t> April 2018, after </a:t>
            </a:r>
            <a:r>
              <a:rPr lang="en-AU" baseline="0" dirty="0"/>
              <a:t>a $70,000 refit of the old Operations building to meet the specific needs of the Oil &amp; Gas industry resulting in a</a:t>
            </a:r>
            <a:r>
              <a:rPr lang="en-AU" sz="1200" kern="1200" dirty="0">
                <a:solidFill>
                  <a:schemeClr val="tx1"/>
                </a:solidFill>
                <a:effectLst/>
                <a:latin typeface="+mn-lt"/>
                <a:ea typeface="+mn-ea"/>
                <a:cs typeface="+mn-cs"/>
              </a:rPr>
              <a:t> dedicated 100sqm facility capable of servicing multiple operators.</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PHIA was contracted by Bristow Helicopters Australia to operate these flights. Our current facility services the developing oil and gas opportunities off the Port Hedland coast</a:t>
            </a:r>
          </a:p>
          <a:p>
            <a:endParaRPr lang="en-AU" baseline="0" dirty="0"/>
          </a:p>
          <a:p>
            <a:r>
              <a:rPr lang="en-AU" baseline="0" dirty="0"/>
              <a:t>There are 2 x S92 helicopters (the largest civilian helicopters in the world) based at the airport for 4 to 5 months servicing the drilling program</a:t>
            </a:r>
          </a:p>
          <a:p>
            <a:r>
              <a:rPr lang="en-AU" baseline="0" dirty="0"/>
              <a:t>By PHIA making this investment, the business was attracted from Karratha </a:t>
            </a:r>
          </a:p>
          <a:p>
            <a:r>
              <a:rPr lang="en-AU" baseline="0" dirty="0"/>
              <a:t>This new business to the airport has generated:</a:t>
            </a:r>
          </a:p>
          <a:p>
            <a:pPr marL="171450" indent="-171450">
              <a:buFont typeface="Arial" panose="020B0604020202020204" pitchFamily="34" charset="0"/>
              <a:buChar char="•"/>
            </a:pPr>
            <a:r>
              <a:rPr lang="en-AU" baseline="0" dirty="0"/>
              <a:t>Significant training opportunities for up to 8 staff in Heliport Operations and Dangerous Goods</a:t>
            </a:r>
          </a:p>
          <a:p>
            <a:pPr marL="171450" indent="-171450">
              <a:buFont typeface="Arial" panose="020B0604020202020204" pitchFamily="34" charset="0"/>
              <a:buChar char="•"/>
            </a:pPr>
            <a:r>
              <a:rPr lang="en-AU" baseline="0" dirty="0"/>
              <a:t>3 engineers and 4 crew are based at the airport for 4 to 5 months with accommodation and support needs from Port Hedland businesses</a:t>
            </a:r>
          </a:p>
          <a:p>
            <a:pPr marL="171450" indent="-171450">
              <a:buFont typeface="Arial" panose="020B0604020202020204" pitchFamily="34" charset="0"/>
              <a:buChar char="•"/>
            </a:pPr>
            <a:r>
              <a:rPr lang="en-AU" baseline="0" dirty="0"/>
              <a:t>This business so far, has generated an additional 2,500 passengers utilising the airport’s scheduled services</a:t>
            </a:r>
          </a:p>
          <a:p>
            <a:pPr marL="171450" indent="-171450">
              <a:buFont typeface="Arial" panose="020B0604020202020204" pitchFamily="34" charset="0"/>
              <a:buChar char="•"/>
            </a:pPr>
            <a:r>
              <a:rPr lang="en-AU" baseline="0" dirty="0"/>
              <a:t>Supplementary support staff servicing the oil and gas industry are also utilising the Airport</a:t>
            </a:r>
          </a:p>
          <a:p>
            <a:pPr marL="0" indent="0">
              <a:buFont typeface="Arial" panose="020B0604020202020204" pitchFamily="34" charset="0"/>
              <a:buNone/>
            </a:pPr>
            <a:endParaRPr lang="en-AU" baseline="0" dirty="0"/>
          </a:p>
          <a:p>
            <a:pPr marL="0" indent="0">
              <a:buFont typeface="Arial" panose="020B0604020202020204" pitchFamily="34" charset="0"/>
              <a:buNone/>
            </a:pPr>
            <a:r>
              <a:rPr lang="en-AU" baseline="0" dirty="0"/>
              <a:t>There are significant Oil &amp; Gas opportunities offshore from Port Hedland, we’ve demonstrated our ability to serve this demanding and developing market for the future by providing a high level of service.</a:t>
            </a:r>
          </a:p>
          <a:p>
            <a:pPr marL="171450" indent="-171450">
              <a:buFont typeface="Arial" panose="020B0604020202020204" pitchFamily="34" charset="0"/>
              <a:buChar char="•"/>
            </a:pPr>
            <a:endParaRPr lang="en-AU" baseline="0" dirty="0"/>
          </a:p>
          <a:p>
            <a:pPr marL="171450" indent="-171450">
              <a:buFont typeface="Arial" panose="020B0604020202020204" pitchFamily="34" charset="0"/>
              <a:buChar char="•"/>
            </a:pPr>
            <a:endParaRPr lang="en-AU" baseline="0" dirty="0"/>
          </a:p>
          <a:p>
            <a:pPr marL="171450" indent="-171450">
              <a:buFont typeface="Arial" panose="020B0604020202020204" pitchFamily="34" charset="0"/>
              <a:buChar char="•"/>
            </a:pPr>
            <a:endParaRPr lang="en-AU" baseline="0" dirty="0"/>
          </a:p>
          <a:p>
            <a:endParaRPr lang="en-AU" baseline="0" dirty="0"/>
          </a:p>
          <a:p>
            <a:r>
              <a:rPr lang="en-AU" baseline="0" dirty="0"/>
              <a:t> </a:t>
            </a:r>
            <a:endParaRPr lang="en-AU" dirty="0"/>
          </a:p>
        </p:txBody>
      </p:sp>
      <p:sp>
        <p:nvSpPr>
          <p:cNvPr id="4" name="Slide Number Placeholder 3"/>
          <p:cNvSpPr>
            <a:spLocks noGrp="1"/>
          </p:cNvSpPr>
          <p:nvPr>
            <p:ph type="sldNum" sz="quarter" idx="10"/>
          </p:nvPr>
        </p:nvSpPr>
        <p:spPr/>
        <p:txBody>
          <a:bodyPr/>
          <a:lstStyle/>
          <a:p>
            <a:fld id="{27E4B88E-E7C4-47CF-B060-6576A4F4DA37}" type="slidenum">
              <a:rPr lang="en-AU" smtClean="0"/>
              <a:t>9</a:t>
            </a:fld>
            <a:endParaRPr lang="en-AU"/>
          </a:p>
        </p:txBody>
      </p:sp>
    </p:spTree>
    <p:extLst>
      <p:ext uri="{BB962C8B-B14F-4D97-AF65-F5344CB8AC3E}">
        <p14:creationId xmlns:p14="http://schemas.microsoft.com/office/powerpoint/2010/main" val="2104435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0CBFB6E1-3A20-4B2D-8BEA-B19BA428350C}" type="datetime1">
              <a:rPr lang="en-AU" smtClean="0"/>
              <a:t>12/07/2018</a:t>
            </a:fld>
            <a:endParaRPr lang="en-AU"/>
          </a:p>
        </p:txBody>
      </p:sp>
      <p:sp>
        <p:nvSpPr>
          <p:cNvPr id="5" name="Footer Placeholder 4"/>
          <p:cNvSpPr>
            <a:spLocks noGrp="1"/>
          </p:cNvSpPr>
          <p:nvPr>
            <p:ph type="ftr" sz="quarter" idx="11"/>
          </p:nvPr>
        </p:nvSpPr>
        <p:spPr/>
        <p:txBody>
          <a:bodyPr/>
          <a:lstStyle/>
          <a:p>
            <a:r>
              <a:rPr lang="en-AU"/>
              <a:t>Private and Confidential - Not for Distribution</a:t>
            </a:r>
          </a:p>
        </p:txBody>
      </p:sp>
      <p:sp>
        <p:nvSpPr>
          <p:cNvPr id="6" name="Slide Number Placeholder 5"/>
          <p:cNvSpPr>
            <a:spLocks noGrp="1"/>
          </p:cNvSpPr>
          <p:nvPr>
            <p:ph type="sldNum" sz="quarter" idx="12"/>
          </p:nvPr>
        </p:nvSpPr>
        <p:spPr/>
        <p:txBody>
          <a:bodyPr/>
          <a:lstStyle/>
          <a:p>
            <a:fld id="{F30CAE87-E16D-479E-BEA8-AE4068CFA73B}" type="slidenum">
              <a:rPr lang="en-AU" smtClean="0"/>
              <a:t>‹#›</a:t>
            </a:fld>
            <a:endParaRPr lang="en-AU"/>
          </a:p>
        </p:txBody>
      </p:sp>
    </p:spTree>
    <p:extLst>
      <p:ext uri="{BB962C8B-B14F-4D97-AF65-F5344CB8AC3E}">
        <p14:creationId xmlns:p14="http://schemas.microsoft.com/office/powerpoint/2010/main" val="1483459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0BD2FF4C-D5DE-497F-89B8-418F892AE162}" type="datetime1">
              <a:rPr lang="en-AU" smtClean="0"/>
              <a:t>12/07/2018</a:t>
            </a:fld>
            <a:endParaRPr lang="en-AU"/>
          </a:p>
        </p:txBody>
      </p:sp>
      <p:sp>
        <p:nvSpPr>
          <p:cNvPr id="5" name="Footer Placeholder 4"/>
          <p:cNvSpPr>
            <a:spLocks noGrp="1"/>
          </p:cNvSpPr>
          <p:nvPr>
            <p:ph type="ftr" sz="quarter" idx="11"/>
          </p:nvPr>
        </p:nvSpPr>
        <p:spPr/>
        <p:txBody>
          <a:bodyPr/>
          <a:lstStyle/>
          <a:p>
            <a:r>
              <a:rPr lang="en-AU"/>
              <a:t>Private and Confidential - Not for Distribution</a:t>
            </a:r>
          </a:p>
        </p:txBody>
      </p:sp>
      <p:sp>
        <p:nvSpPr>
          <p:cNvPr id="6" name="Slide Number Placeholder 5"/>
          <p:cNvSpPr>
            <a:spLocks noGrp="1"/>
          </p:cNvSpPr>
          <p:nvPr>
            <p:ph type="sldNum" sz="quarter" idx="12"/>
          </p:nvPr>
        </p:nvSpPr>
        <p:spPr/>
        <p:txBody>
          <a:bodyPr/>
          <a:lstStyle/>
          <a:p>
            <a:fld id="{F30CAE87-E16D-479E-BEA8-AE4068CFA73B}" type="slidenum">
              <a:rPr lang="en-AU" smtClean="0"/>
              <a:t>‹#›</a:t>
            </a:fld>
            <a:endParaRPr lang="en-AU"/>
          </a:p>
        </p:txBody>
      </p:sp>
    </p:spTree>
    <p:extLst>
      <p:ext uri="{BB962C8B-B14F-4D97-AF65-F5344CB8AC3E}">
        <p14:creationId xmlns:p14="http://schemas.microsoft.com/office/powerpoint/2010/main" val="1204541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2531D632-D577-4C93-9180-A695E57492E5}" type="datetime1">
              <a:rPr lang="en-AU" smtClean="0"/>
              <a:t>12/07/2018</a:t>
            </a:fld>
            <a:endParaRPr lang="en-AU"/>
          </a:p>
        </p:txBody>
      </p:sp>
      <p:sp>
        <p:nvSpPr>
          <p:cNvPr id="5" name="Footer Placeholder 4"/>
          <p:cNvSpPr>
            <a:spLocks noGrp="1"/>
          </p:cNvSpPr>
          <p:nvPr>
            <p:ph type="ftr" sz="quarter" idx="11"/>
          </p:nvPr>
        </p:nvSpPr>
        <p:spPr/>
        <p:txBody>
          <a:bodyPr/>
          <a:lstStyle/>
          <a:p>
            <a:r>
              <a:rPr lang="en-AU"/>
              <a:t>Private and Confidential - Not for Distribution</a:t>
            </a:r>
          </a:p>
        </p:txBody>
      </p:sp>
      <p:sp>
        <p:nvSpPr>
          <p:cNvPr id="6" name="Slide Number Placeholder 5"/>
          <p:cNvSpPr>
            <a:spLocks noGrp="1"/>
          </p:cNvSpPr>
          <p:nvPr>
            <p:ph type="sldNum" sz="quarter" idx="12"/>
          </p:nvPr>
        </p:nvSpPr>
        <p:spPr/>
        <p:txBody>
          <a:bodyPr/>
          <a:lstStyle/>
          <a:p>
            <a:fld id="{F30CAE87-E16D-479E-BEA8-AE4068CFA73B}" type="slidenum">
              <a:rPr lang="en-AU" smtClean="0"/>
              <a:t>‹#›</a:t>
            </a:fld>
            <a:endParaRPr lang="en-AU"/>
          </a:p>
        </p:txBody>
      </p:sp>
    </p:spTree>
    <p:extLst>
      <p:ext uri="{BB962C8B-B14F-4D97-AF65-F5344CB8AC3E}">
        <p14:creationId xmlns:p14="http://schemas.microsoft.com/office/powerpoint/2010/main" val="4072201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F776F9CC-13E0-43C7-85E3-99278ED7E0D4}" type="datetime1">
              <a:rPr lang="en-AU" smtClean="0"/>
              <a:t>12/07/2018</a:t>
            </a:fld>
            <a:endParaRPr lang="en-AU"/>
          </a:p>
        </p:txBody>
      </p:sp>
      <p:sp>
        <p:nvSpPr>
          <p:cNvPr id="5" name="Footer Placeholder 4"/>
          <p:cNvSpPr>
            <a:spLocks noGrp="1"/>
          </p:cNvSpPr>
          <p:nvPr>
            <p:ph type="ftr" sz="quarter" idx="11"/>
          </p:nvPr>
        </p:nvSpPr>
        <p:spPr/>
        <p:txBody>
          <a:bodyPr/>
          <a:lstStyle/>
          <a:p>
            <a:r>
              <a:rPr lang="en-AU"/>
              <a:t>Private and Confidential - Not for Distribution</a:t>
            </a:r>
          </a:p>
        </p:txBody>
      </p:sp>
      <p:sp>
        <p:nvSpPr>
          <p:cNvPr id="6" name="Slide Number Placeholder 5"/>
          <p:cNvSpPr>
            <a:spLocks noGrp="1"/>
          </p:cNvSpPr>
          <p:nvPr>
            <p:ph type="sldNum" sz="quarter" idx="12"/>
          </p:nvPr>
        </p:nvSpPr>
        <p:spPr/>
        <p:txBody>
          <a:bodyPr/>
          <a:lstStyle/>
          <a:p>
            <a:fld id="{F30CAE87-E16D-479E-BEA8-AE4068CFA73B}" type="slidenum">
              <a:rPr lang="en-AU" smtClean="0"/>
              <a:t>‹#›</a:t>
            </a:fld>
            <a:endParaRPr lang="en-AU"/>
          </a:p>
        </p:txBody>
      </p:sp>
    </p:spTree>
    <p:extLst>
      <p:ext uri="{BB962C8B-B14F-4D97-AF65-F5344CB8AC3E}">
        <p14:creationId xmlns:p14="http://schemas.microsoft.com/office/powerpoint/2010/main" val="1224121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BC479E8-7944-47D4-A0A7-9FEFAEECC052}" type="datetime1">
              <a:rPr lang="en-AU" smtClean="0"/>
              <a:t>12/07/2018</a:t>
            </a:fld>
            <a:endParaRPr lang="en-AU"/>
          </a:p>
        </p:txBody>
      </p:sp>
      <p:sp>
        <p:nvSpPr>
          <p:cNvPr id="5" name="Footer Placeholder 4"/>
          <p:cNvSpPr>
            <a:spLocks noGrp="1"/>
          </p:cNvSpPr>
          <p:nvPr>
            <p:ph type="ftr" sz="quarter" idx="11"/>
          </p:nvPr>
        </p:nvSpPr>
        <p:spPr/>
        <p:txBody>
          <a:bodyPr/>
          <a:lstStyle/>
          <a:p>
            <a:r>
              <a:rPr lang="en-AU"/>
              <a:t>Private and Confidential - Not for Distribution</a:t>
            </a:r>
          </a:p>
        </p:txBody>
      </p:sp>
      <p:sp>
        <p:nvSpPr>
          <p:cNvPr id="6" name="Slide Number Placeholder 5"/>
          <p:cNvSpPr>
            <a:spLocks noGrp="1"/>
          </p:cNvSpPr>
          <p:nvPr>
            <p:ph type="sldNum" sz="quarter" idx="12"/>
          </p:nvPr>
        </p:nvSpPr>
        <p:spPr/>
        <p:txBody>
          <a:bodyPr/>
          <a:lstStyle/>
          <a:p>
            <a:fld id="{F30CAE87-E16D-479E-BEA8-AE4068CFA73B}" type="slidenum">
              <a:rPr lang="en-AU" smtClean="0"/>
              <a:t>‹#›</a:t>
            </a:fld>
            <a:endParaRPr lang="en-AU"/>
          </a:p>
        </p:txBody>
      </p:sp>
    </p:spTree>
    <p:extLst>
      <p:ext uri="{BB962C8B-B14F-4D97-AF65-F5344CB8AC3E}">
        <p14:creationId xmlns:p14="http://schemas.microsoft.com/office/powerpoint/2010/main" val="3521553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C02B52E5-A7C8-4601-82A2-49F5BB0D530C}" type="datetime1">
              <a:rPr lang="en-AU" smtClean="0"/>
              <a:t>12/07/2018</a:t>
            </a:fld>
            <a:endParaRPr lang="en-AU"/>
          </a:p>
        </p:txBody>
      </p:sp>
      <p:sp>
        <p:nvSpPr>
          <p:cNvPr id="6" name="Footer Placeholder 5"/>
          <p:cNvSpPr>
            <a:spLocks noGrp="1"/>
          </p:cNvSpPr>
          <p:nvPr>
            <p:ph type="ftr" sz="quarter" idx="11"/>
          </p:nvPr>
        </p:nvSpPr>
        <p:spPr/>
        <p:txBody>
          <a:bodyPr/>
          <a:lstStyle/>
          <a:p>
            <a:r>
              <a:rPr lang="en-AU"/>
              <a:t>Private and Confidential - Not for Distribution</a:t>
            </a:r>
          </a:p>
        </p:txBody>
      </p:sp>
      <p:sp>
        <p:nvSpPr>
          <p:cNvPr id="7" name="Slide Number Placeholder 6"/>
          <p:cNvSpPr>
            <a:spLocks noGrp="1"/>
          </p:cNvSpPr>
          <p:nvPr>
            <p:ph type="sldNum" sz="quarter" idx="12"/>
          </p:nvPr>
        </p:nvSpPr>
        <p:spPr/>
        <p:txBody>
          <a:bodyPr/>
          <a:lstStyle/>
          <a:p>
            <a:fld id="{F30CAE87-E16D-479E-BEA8-AE4068CFA73B}" type="slidenum">
              <a:rPr lang="en-AU" smtClean="0"/>
              <a:t>‹#›</a:t>
            </a:fld>
            <a:endParaRPr lang="en-AU"/>
          </a:p>
        </p:txBody>
      </p:sp>
    </p:spTree>
    <p:extLst>
      <p:ext uri="{BB962C8B-B14F-4D97-AF65-F5344CB8AC3E}">
        <p14:creationId xmlns:p14="http://schemas.microsoft.com/office/powerpoint/2010/main" val="79018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8E1FE49D-5475-4D1A-9E8F-EE216A89EB09}" type="datetime1">
              <a:rPr lang="en-AU" smtClean="0"/>
              <a:t>12/07/2018</a:t>
            </a:fld>
            <a:endParaRPr lang="en-AU"/>
          </a:p>
        </p:txBody>
      </p:sp>
      <p:sp>
        <p:nvSpPr>
          <p:cNvPr id="8" name="Footer Placeholder 7"/>
          <p:cNvSpPr>
            <a:spLocks noGrp="1"/>
          </p:cNvSpPr>
          <p:nvPr>
            <p:ph type="ftr" sz="quarter" idx="11"/>
          </p:nvPr>
        </p:nvSpPr>
        <p:spPr/>
        <p:txBody>
          <a:bodyPr/>
          <a:lstStyle/>
          <a:p>
            <a:r>
              <a:rPr lang="en-AU"/>
              <a:t>Private and Confidential - Not for Distribution</a:t>
            </a:r>
          </a:p>
        </p:txBody>
      </p:sp>
      <p:sp>
        <p:nvSpPr>
          <p:cNvPr id="9" name="Slide Number Placeholder 8"/>
          <p:cNvSpPr>
            <a:spLocks noGrp="1"/>
          </p:cNvSpPr>
          <p:nvPr>
            <p:ph type="sldNum" sz="quarter" idx="12"/>
          </p:nvPr>
        </p:nvSpPr>
        <p:spPr/>
        <p:txBody>
          <a:bodyPr/>
          <a:lstStyle/>
          <a:p>
            <a:fld id="{F30CAE87-E16D-479E-BEA8-AE4068CFA73B}" type="slidenum">
              <a:rPr lang="en-AU" smtClean="0"/>
              <a:t>‹#›</a:t>
            </a:fld>
            <a:endParaRPr lang="en-AU"/>
          </a:p>
        </p:txBody>
      </p:sp>
    </p:spTree>
    <p:extLst>
      <p:ext uri="{BB962C8B-B14F-4D97-AF65-F5344CB8AC3E}">
        <p14:creationId xmlns:p14="http://schemas.microsoft.com/office/powerpoint/2010/main" val="2201178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64C14B0F-BC31-4C4E-8C7C-79DB395A6939}" type="datetime1">
              <a:rPr lang="en-AU" smtClean="0"/>
              <a:t>12/07/2018</a:t>
            </a:fld>
            <a:endParaRPr lang="en-AU"/>
          </a:p>
        </p:txBody>
      </p:sp>
      <p:sp>
        <p:nvSpPr>
          <p:cNvPr id="4" name="Footer Placeholder 3"/>
          <p:cNvSpPr>
            <a:spLocks noGrp="1"/>
          </p:cNvSpPr>
          <p:nvPr>
            <p:ph type="ftr" sz="quarter" idx="11"/>
          </p:nvPr>
        </p:nvSpPr>
        <p:spPr/>
        <p:txBody>
          <a:bodyPr/>
          <a:lstStyle/>
          <a:p>
            <a:r>
              <a:rPr lang="en-AU"/>
              <a:t>Private and Confidential - Not for Distribution</a:t>
            </a:r>
          </a:p>
        </p:txBody>
      </p:sp>
      <p:sp>
        <p:nvSpPr>
          <p:cNvPr id="5" name="Slide Number Placeholder 4"/>
          <p:cNvSpPr>
            <a:spLocks noGrp="1"/>
          </p:cNvSpPr>
          <p:nvPr>
            <p:ph type="sldNum" sz="quarter" idx="12"/>
          </p:nvPr>
        </p:nvSpPr>
        <p:spPr/>
        <p:txBody>
          <a:bodyPr/>
          <a:lstStyle/>
          <a:p>
            <a:fld id="{F30CAE87-E16D-479E-BEA8-AE4068CFA73B}" type="slidenum">
              <a:rPr lang="en-AU" smtClean="0"/>
              <a:t>‹#›</a:t>
            </a:fld>
            <a:endParaRPr lang="en-AU"/>
          </a:p>
        </p:txBody>
      </p:sp>
    </p:spTree>
    <p:extLst>
      <p:ext uri="{BB962C8B-B14F-4D97-AF65-F5344CB8AC3E}">
        <p14:creationId xmlns:p14="http://schemas.microsoft.com/office/powerpoint/2010/main" val="3697042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B77D21-6B36-49D9-A30D-F4A21C51EF14}" type="datetime1">
              <a:rPr lang="en-AU" smtClean="0"/>
              <a:t>12/07/2018</a:t>
            </a:fld>
            <a:endParaRPr lang="en-AU"/>
          </a:p>
        </p:txBody>
      </p:sp>
      <p:sp>
        <p:nvSpPr>
          <p:cNvPr id="3" name="Footer Placeholder 2"/>
          <p:cNvSpPr>
            <a:spLocks noGrp="1"/>
          </p:cNvSpPr>
          <p:nvPr>
            <p:ph type="ftr" sz="quarter" idx="11"/>
          </p:nvPr>
        </p:nvSpPr>
        <p:spPr/>
        <p:txBody>
          <a:bodyPr/>
          <a:lstStyle/>
          <a:p>
            <a:r>
              <a:rPr lang="en-AU"/>
              <a:t>Private and Confidential - Not for Distribution</a:t>
            </a:r>
          </a:p>
        </p:txBody>
      </p:sp>
      <p:sp>
        <p:nvSpPr>
          <p:cNvPr id="4" name="Slide Number Placeholder 3"/>
          <p:cNvSpPr>
            <a:spLocks noGrp="1"/>
          </p:cNvSpPr>
          <p:nvPr>
            <p:ph type="sldNum" sz="quarter" idx="12"/>
          </p:nvPr>
        </p:nvSpPr>
        <p:spPr/>
        <p:txBody>
          <a:bodyPr/>
          <a:lstStyle/>
          <a:p>
            <a:fld id="{F30CAE87-E16D-479E-BEA8-AE4068CFA73B}" type="slidenum">
              <a:rPr lang="en-AU" smtClean="0"/>
              <a:t>‹#›</a:t>
            </a:fld>
            <a:endParaRPr lang="en-AU"/>
          </a:p>
        </p:txBody>
      </p:sp>
    </p:spTree>
    <p:extLst>
      <p:ext uri="{BB962C8B-B14F-4D97-AF65-F5344CB8AC3E}">
        <p14:creationId xmlns:p14="http://schemas.microsoft.com/office/powerpoint/2010/main" val="1307716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712A584-CAA5-416E-A7C0-57E7C7BDC653}" type="datetime1">
              <a:rPr lang="en-AU" smtClean="0"/>
              <a:t>12/07/2018</a:t>
            </a:fld>
            <a:endParaRPr lang="en-AU"/>
          </a:p>
        </p:txBody>
      </p:sp>
      <p:sp>
        <p:nvSpPr>
          <p:cNvPr id="6" name="Footer Placeholder 5"/>
          <p:cNvSpPr>
            <a:spLocks noGrp="1"/>
          </p:cNvSpPr>
          <p:nvPr>
            <p:ph type="ftr" sz="quarter" idx="11"/>
          </p:nvPr>
        </p:nvSpPr>
        <p:spPr/>
        <p:txBody>
          <a:bodyPr/>
          <a:lstStyle/>
          <a:p>
            <a:r>
              <a:rPr lang="en-AU"/>
              <a:t>Private and Confidential - Not for Distribution</a:t>
            </a:r>
          </a:p>
        </p:txBody>
      </p:sp>
      <p:sp>
        <p:nvSpPr>
          <p:cNvPr id="7" name="Slide Number Placeholder 6"/>
          <p:cNvSpPr>
            <a:spLocks noGrp="1"/>
          </p:cNvSpPr>
          <p:nvPr>
            <p:ph type="sldNum" sz="quarter" idx="12"/>
          </p:nvPr>
        </p:nvSpPr>
        <p:spPr/>
        <p:txBody>
          <a:bodyPr/>
          <a:lstStyle/>
          <a:p>
            <a:fld id="{F30CAE87-E16D-479E-BEA8-AE4068CFA73B}" type="slidenum">
              <a:rPr lang="en-AU" smtClean="0"/>
              <a:t>‹#›</a:t>
            </a:fld>
            <a:endParaRPr lang="en-AU"/>
          </a:p>
        </p:txBody>
      </p:sp>
    </p:spTree>
    <p:extLst>
      <p:ext uri="{BB962C8B-B14F-4D97-AF65-F5344CB8AC3E}">
        <p14:creationId xmlns:p14="http://schemas.microsoft.com/office/powerpoint/2010/main" val="15325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7770827-0A97-45A0-A7B9-8F5F0B70CF96}" type="datetime1">
              <a:rPr lang="en-AU" smtClean="0"/>
              <a:t>12/07/2018</a:t>
            </a:fld>
            <a:endParaRPr lang="en-AU"/>
          </a:p>
        </p:txBody>
      </p:sp>
      <p:sp>
        <p:nvSpPr>
          <p:cNvPr id="6" name="Footer Placeholder 5"/>
          <p:cNvSpPr>
            <a:spLocks noGrp="1"/>
          </p:cNvSpPr>
          <p:nvPr>
            <p:ph type="ftr" sz="quarter" idx="11"/>
          </p:nvPr>
        </p:nvSpPr>
        <p:spPr/>
        <p:txBody>
          <a:bodyPr/>
          <a:lstStyle/>
          <a:p>
            <a:r>
              <a:rPr lang="en-AU"/>
              <a:t>Private and Confidential - Not for Distribution</a:t>
            </a:r>
          </a:p>
        </p:txBody>
      </p:sp>
      <p:sp>
        <p:nvSpPr>
          <p:cNvPr id="7" name="Slide Number Placeholder 6"/>
          <p:cNvSpPr>
            <a:spLocks noGrp="1"/>
          </p:cNvSpPr>
          <p:nvPr>
            <p:ph type="sldNum" sz="quarter" idx="12"/>
          </p:nvPr>
        </p:nvSpPr>
        <p:spPr/>
        <p:txBody>
          <a:bodyPr/>
          <a:lstStyle/>
          <a:p>
            <a:fld id="{F30CAE87-E16D-479E-BEA8-AE4068CFA73B}" type="slidenum">
              <a:rPr lang="en-AU" smtClean="0"/>
              <a:t>‹#›</a:t>
            </a:fld>
            <a:endParaRPr lang="en-AU"/>
          </a:p>
        </p:txBody>
      </p:sp>
    </p:spTree>
    <p:extLst>
      <p:ext uri="{BB962C8B-B14F-4D97-AF65-F5344CB8AC3E}">
        <p14:creationId xmlns:p14="http://schemas.microsoft.com/office/powerpoint/2010/main" val="3713802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6E5459-378B-4AAA-B902-C41AF47506CC}" type="datetime1">
              <a:rPr lang="en-AU" smtClean="0"/>
              <a:t>12/07/2018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AU"/>
              <a:t>Private and Confidential - Not for Distribution</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CAE87-E16D-479E-BEA8-AE4068CFA73B}" type="slidenum">
              <a:rPr lang="en-AU" smtClean="0"/>
              <a:t>‹#›</a:t>
            </a:fld>
            <a:endParaRPr lang="en-AU"/>
          </a:p>
        </p:txBody>
      </p:sp>
    </p:spTree>
    <p:extLst>
      <p:ext uri="{BB962C8B-B14F-4D97-AF65-F5344CB8AC3E}">
        <p14:creationId xmlns:p14="http://schemas.microsoft.com/office/powerpoint/2010/main" val="12833965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1.png"/><Relationship Id="rId7"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6.png"/><Relationship Id="rId11" Type="http://schemas.openxmlformats.org/officeDocument/2006/relationships/image" Target="../media/image51.emf"/><Relationship Id="rId5" Type="http://schemas.openxmlformats.org/officeDocument/2006/relationships/image" Target="../media/image45.png"/><Relationship Id="rId10" Type="http://schemas.openxmlformats.org/officeDocument/2006/relationships/image" Target="../media/image50.emf"/><Relationship Id="rId4" Type="http://schemas.openxmlformats.org/officeDocument/2006/relationships/image" Target="../media/image44.png"/><Relationship Id="rId9" Type="http://schemas.openxmlformats.org/officeDocument/2006/relationships/image" Target="../media/image49.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2.PNG"/></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11" Type="http://schemas.openxmlformats.org/officeDocument/2006/relationships/image" Target="../media/image53.PNG"/><Relationship Id="rId10" Type="http://schemas.openxmlformats.org/officeDocument/2006/relationships/image" Target="../media/image210.png"/><Relationship Id="rId4" Type="http://schemas.openxmlformats.org/officeDocument/2006/relationships/customXml" Target="../ink/ink1.xml"/><Relationship Id="rId9" Type="http://schemas.openxmlformats.org/officeDocument/2006/relationships/customXml" Target="../ink/ink2.xml"/></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10" Type="http://schemas.openxmlformats.org/officeDocument/2006/relationships/image" Target="../media/image210.png"/><Relationship Id="rId4" Type="http://schemas.openxmlformats.org/officeDocument/2006/relationships/customXml" Target="../ink/ink3.xml"/><Relationship Id="rId9" Type="http://schemas.openxmlformats.org/officeDocument/2006/relationships/customXml" Target="../ink/ink4.xml"/></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56.jpg"/><Relationship Id="rId3" Type="http://schemas.openxmlformats.org/officeDocument/2006/relationships/image" Target="../media/image1.png"/><Relationship Id="rId12" Type="http://schemas.openxmlformats.org/officeDocument/2006/relationships/image" Target="../media/image55.JPG"/><Relationship Id="rId2" Type="http://schemas.openxmlformats.org/officeDocument/2006/relationships/notesSlide" Target="../notesSlides/notesSlide14.xml"/><Relationship Id="rId1" Type="http://schemas.openxmlformats.org/officeDocument/2006/relationships/slideLayout" Target="../slideLayouts/slideLayout1.xml"/><Relationship Id="rId11" Type="http://schemas.openxmlformats.org/officeDocument/2006/relationships/image" Target="../media/image54.jpg"/><Relationship Id="rId10" Type="http://schemas.openxmlformats.org/officeDocument/2006/relationships/image" Target="../media/image210.png"/><Relationship Id="rId4" Type="http://schemas.openxmlformats.org/officeDocument/2006/relationships/customXml" Target="../ink/ink5.xml"/><Relationship Id="rId9" Type="http://schemas.openxmlformats.org/officeDocument/2006/relationships/customXml" Target="../ink/ink6.xml"/></Relationships>
</file>

<file path=ppt/slides/_rels/slide1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12" Type="http://schemas.openxmlformats.org/officeDocument/2006/relationships/image" Target="../media/image58.emf"/><Relationship Id="rId2" Type="http://schemas.openxmlformats.org/officeDocument/2006/relationships/notesSlide" Target="../notesSlides/notesSlide15.xml"/><Relationship Id="rId1" Type="http://schemas.openxmlformats.org/officeDocument/2006/relationships/slideLayout" Target="../slideLayouts/slideLayout1.xml"/><Relationship Id="rId11" Type="http://schemas.openxmlformats.org/officeDocument/2006/relationships/image" Target="../media/image57.emf"/><Relationship Id="rId10" Type="http://schemas.openxmlformats.org/officeDocument/2006/relationships/image" Target="../media/image210.png"/><Relationship Id="rId4" Type="http://schemas.openxmlformats.org/officeDocument/2006/relationships/customXml" Target="../ink/ink7.xml"/><Relationship Id="rId9" Type="http://schemas.openxmlformats.org/officeDocument/2006/relationships/customXml" Target="../ink/ink8.xml"/></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11" Type="http://schemas.openxmlformats.org/officeDocument/2006/relationships/image" Target="../media/image59.emf"/><Relationship Id="rId10" Type="http://schemas.openxmlformats.org/officeDocument/2006/relationships/image" Target="../media/image210.png"/><Relationship Id="rId4" Type="http://schemas.openxmlformats.org/officeDocument/2006/relationships/customXml" Target="../ink/ink9.xml"/><Relationship Id="rId9" Type="http://schemas.openxmlformats.org/officeDocument/2006/relationships/customXml" Target="../ink/ink10.xml"/></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11" Type="http://schemas.openxmlformats.org/officeDocument/2006/relationships/image" Target="../media/image60.PNG"/><Relationship Id="rId10" Type="http://schemas.openxmlformats.org/officeDocument/2006/relationships/image" Target="../media/image210.png"/><Relationship Id="rId4" Type="http://schemas.openxmlformats.org/officeDocument/2006/relationships/customXml" Target="../ink/ink11.xml"/><Relationship Id="rId9" Type="http://schemas.openxmlformats.org/officeDocument/2006/relationships/customXml" Target="../ink/ink1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1.emf"/></Relationships>
</file>

<file path=ppt/slides/_rels/slide1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cid:261" TargetMode="External"/><Relationship Id="rId11" Type="http://schemas.openxmlformats.org/officeDocument/2006/relationships/image" Target="../media/image9.jpeg"/><Relationship Id="rId5" Type="http://schemas.openxmlformats.org/officeDocument/2006/relationships/image" Target="../media/image4.jpeg"/><Relationship Id="rId10" Type="http://schemas.openxmlformats.org/officeDocument/2006/relationships/image" Target="../media/image8.png"/><Relationship Id="rId4" Type="http://schemas.openxmlformats.org/officeDocument/2006/relationships/image" Target="../media/image3.jpeg"/><Relationship Id="rId9" Type="http://schemas.openxmlformats.org/officeDocument/2006/relationships/image" Target="../media/image7.jpeg"/><Relationship Id="rId1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openxmlformats.org/officeDocument/2006/relationships/customXml" Target="../ink/ink15.xml"/><Relationship Id="rId13" Type="http://schemas.openxmlformats.org/officeDocument/2006/relationships/image" Target="NULL"/><Relationship Id="rId3" Type="http://schemas.openxmlformats.org/officeDocument/2006/relationships/image" Target="../media/image1.png"/><Relationship Id="rId21" Type="http://schemas.openxmlformats.org/officeDocument/2006/relationships/customXml" Target="../ink/ink20.xml"/><Relationship Id="rId7" Type="http://schemas.openxmlformats.org/officeDocument/2006/relationships/image" Target="NULL"/><Relationship Id="rId12" Type="http://schemas.openxmlformats.org/officeDocument/2006/relationships/customXml" Target="../ink/ink17.xml"/><Relationship Id="rId2" Type="http://schemas.openxmlformats.org/officeDocument/2006/relationships/notesSlide" Target="../notesSlides/notesSlide20.xml"/><Relationship Id="rId16" Type="http://schemas.openxmlformats.org/officeDocument/2006/relationships/customXml" Target="../ink/ink19.xml"/><Relationship Id="rId20"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customXml" Target="../ink/ink14.xml"/><Relationship Id="rId11" Type="http://schemas.openxmlformats.org/officeDocument/2006/relationships/image" Target="NULL"/><Relationship Id="rId5" Type="http://schemas.openxmlformats.org/officeDocument/2006/relationships/image" Target="NULL"/><Relationship Id="rId15" Type="http://schemas.openxmlformats.org/officeDocument/2006/relationships/image" Target="NULL"/><Relationship Id="rId23" Type="http://schemas.openxmlformats.org/officeDocument/2006/relationships/image" Target="../media/image2.jpg"/><Relationship Id="rId10" Type="http://schemas.openxmlformats.org/officeDocument/2006/relationships/customXml" Target="../ink/ink16.xml"/><Relationship Id="rId4" Type="http://schemas.openxmlformats.org/officeDocument/2006/relationships/customXml" Target="../ink/ink13.xml"/><Relationship Id="rId9" Type="http://schemas.openxmlformats.org/officeDocument/2006/relationships/image" Target="NULL"/><Relationship Id="rId14" Type="http://schemas.openxmlformats.org/officeDocument/2006/relationships/customXml" Target="../ink/ink18.xml"/><Relationship Id="rId22" Type="http://schemas.openxmlformats.org/officeDocument/2006/relationships/image" Target="NUL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4.jpeg"/><Relationship Id="rId7"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png"/><Relationship Id="rId9"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8.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1.png"/><Relationship Id="rId7" Type="http://schemas.openxmlformats.org/officeDocument/2006/relationships/image" Target="../media/image33.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2.jpeg"/><Relationship Id="rId11" Type="http://schemas.openxmlformats.org/officeDocument/2006/relationships/image" Target="../media/image37.jpeg"/><Relationship Id="rId5" Type="http://schemas.openxmlformats.org/officeDocument/2006/relationships/image" Target="../media/image31.jpeg"/><Relationship Id="rId10" Type="http://schemas.openxmlformats.org/officeDocument/2006/relationships/image" Target="../media/image36.jpeg"/><Relationship Id="rId4" Type="http://schemas.openxmlformats.org/officeDocument/2006/relationships/image" Target="../media/image30.jpeg"/><Relationship Id="rId9" Type="http://schemas.openxmlformats.org/officeDocument/2006/relationships/image" Target="../media/image35.jpeg"/></Relationships>
</file>

<file path=ppt/slides/_rels/slide9.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1.png"/><Relationship Id="rId7" Type="http://schemas.openxmlformats.org/officeDocument/2006/relationships/image" Target="../media/image41.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jpg"/><Relationship Id="rId4" Type="http://schemas.openxmlformats.org/officeDocument/2006/relationships/image" Target="../media/image38.jpeg"/><Relationship Id="rId9" Type="http://schemas.openxmlformats.org/officeDocument/2006/relationships/image" Target="../media/image4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729" y="148027"/>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1902" y="148027"/>
            <a:ext cx="1351477" cy="113721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4530" y="655433"/>
            <a:ext cx="8646048" cy="5762625"/>
          </a:xfrm>
          <a:prstGeom prst="rect">
            <a:avLst/>
          </a:prstGeom>
          <a:ln>
            <a:noFill/>
          </a:ln>
          <a:effectLst>
            <a:softEdge rad="112500"/>
          </a:effectLst>
        </p:spPr>
      </p:pic>
      <p:sp>
        <p:nvSpPr>
          <p:cNvPr id="6" name="TextBox 5">
            <a:extLst>
              <a:ext uri="{FF2B5EF4-FFF2-40B4-BE49-F238E27FC236}">
                <a16:creationId xmlns:a16="http://schemas.microsoft.com/office/drawing/2014/main" id="{3DAB605A-ACC2-42DE-87A2-139FE03ABE41}"/>
              </a:ext>
            </a:extLst>
          </p:cNvPr>
          <p:cNvSpPr txBox="1"/>
          <p:nvPr/>
        </p:nvSpPr>
        <p:spPr>
          <a:xfrm flipH="1">
            <a:off x="2089001" y="716637"/>
            <a:ext cx="8343678" cy="2585323"/>
          </a:xfrm>
          <a:prstGeom prst="rect">
            <a:avLst/>
          </a:prstGeom>
          <a:noFill/>
        </p:spPr>
        <p:txBody>
          <a:bodyPr wrap="square" rtlCol="0">
            <a:spAutoFit/>
          </a:bodyPr>
          <a:lstStyle/>
          <a:p>
            <a:pPr algn="ctr"/>
            <a:r>
              <a:rPr lang="en-US" sz="5400" dirty="0">
                <a:solidFill>
                  <a:schemeClr val="bg1"/>
                </a:solidFill>
                <a:latin typeface="Franklin Gothic Demi" panose="020B0703020102020204" pitchFamily="34" charset="0"/>
              </a:rPr>
              <a:t>Land and Air Access – Opening the Pilbara For New Business</a:t>
            </a:r>
          </a:p>
        </p:txBody>
      </p:sp>
      <p:sp>
        <p:nvSpPr>
          <p:cNvPr id="3" name="TextBox 2"/>
          <p:cNvSpPr txBox="1"/>
          <p:nvPr/>
        </p:nvSpPr>
        <p:spPr>
          <a:xfrm>
            <a:off x="0" y="5466702"/>
            <a:ext cx="12521681" cy="369332"/>
          </a:xfrm>
          <a:prstGeom prst="rect">
            <a:avLst/>
          </a:prstGeom>
          <a:solidFill>
            <a:schemeClr val="bg1">
              <a:alpha val="5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en-US" b="1" dirty="0">
                <a:solidFill>
                  <a:schemeClr val="tx1">
                    <a:lumMod val="75000"/>
                    <a:lumOff val="25000"/>
                  </a:schemeClr>
                </a:solidFill>
                <a:latin typeface="Franklin Gothic Demi" panose="020B0703020102020204" pitchFamily="34" charset="0"/>
              </a:rPr>
              <a:t>Presenter -  Hon. Cheryl Edwardes AM - PHIA Group Chairman - </a:t>
            </a:r>
            <a:r>
              <a:rPr lang="en-AU" b="1" dirty="0">
                <a:solidFill>
                  <a:schemeClr val="tx1">
                    <a:lumMod val="75000"/>
                    <a:lumOff val="25000"/>
                  </a:schemeClr>
                </a:solidFill>
                <a:latin typeface="Franklin Gothic Demi" panose="020B0703020102020204" pitchFamily="34" charset="0"/>
              </a:rPr>
              <a:t>Port Hedland International Airport</a:t>
            </a:r>
          </a:p>
        </p:txBody>
      </p:sp>
    </p:spTree>
    <p:extLst>
      <p:ext uri="{BB962C8B-B14F-4D97-AF65-F5344CB8AC3E}">
        <p14:creationId xmlns:p14="http://schemas.microsoft.com/office/powerpoint/2010/main" val="18315983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6" name="Rectangle 5"/>
          <p:cNvSpPr/>
          <p:nvPr/>
        </p:nvSpPr>
        <p:spPr>
          <a:xfrm>
            <a:off x="3201243" y="454602"/>
            <a:ext cx="5015797" cy="769441"/>
          </a:xfrm>
          <a:prstGeom prst="rect">
            <a:avLst/>
          </a:prstGeom>
        </p:spPr>
        <p:txBody>
          <a:bodyPr wrap="none">
            <a:spAutoFit/>
          </a:bodyPr>
          <a:lstStyle/>
          <a:p>
            <a:pPr algn="ctr"/>
            <a:r>
              <a:rPr lang="en-AU" sz="4400" dirty="0">
                <a:solidFill>
                  <a:schemeClr val="bg2">
                    <a:lumMod val="50000"/>
                  </a:schemeClr>
                </a:solidFill>
                <a:latin typeface="Franklin Gothic Demi" panose="020B0703020102020204" pitchFamily="34" charset="0"/>
              </a:rPr>
              <a:t>Scheduled Services</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3451" y="1356743"/>
            <a:ext cx="1836830" cy="1244739"/>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512" y="1361361"/>
            <a:ext cx="1872669" cy="1058465"/>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3512" y="2591256"/>
            <a:ext cx="1882819" cy="1057905"/>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95355" y="2728573"/>
            <a:ext cx="1882819" cy="1249507"/>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3512" y="3845593"/>
            <a:ext cx="1872669" cy="1048695"/>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095355" y="4083721"/>
            <a:ext cx="1899793" cy="800340"/>
          </a:xfrm>
          <a:prstGeom prst="rect">
            <a:avLst/>
          </a:prstGeom>
        </p:spPr>
      </p:pic>
      <p:sp>
        <p:nvSpPr>
          <p:cNvPr id="2" name="Rectangle 1"/>
          <p:cNvSpPr/>
          <p:nvPr/>
        </p:nvSpPr>
        <p:spPr>
          <a:xfrm>
            <a:off x="2322024" y="1438924"/>
            <a:ext cx="7841225" cy="5078313"/>
          </a:xfrm>
          <a:prstGeom prst="rect">
            <a:avLst/>
          </a:prstGeom>
        </p:spPr>
        <p:txBody>
          <a:bodyPr wrap="square">
            <a:spAutoFit/>
          </a:bodyPr>
          <a:lstStyle/>
          <a:p>
            <a:pPr marL="342900" indent="-342900" algn="just">
              <a:lnSpc>
                <a:spcPct val="150000"/>
              </a:lnSpc>
              <a:buFont typeface="Arial" panose="020B0604020202020204" pitchFamily="34" charset="0"/>
              <a:buChar char="•"/>
            </a:pPr>
            <a:r>
              <a:rPr lang="en-AU" dirty="0">
                <a:cs typeface="Arial" charset="0"/>
              </a:rPr>
              <a:t>A range of airlines provide services to PHIA</a:t>
            </a:r>
          </a:p>
          <a:p>
            <a:pPr marL="342900" indent="-342900" algn="just">
              <a:lnSpc>
                <a:spcPct val="150000"/>
              </a:lnSpc>
              <a:buFont typeface="Arial" panose="020B0604020202020204" pitchFamily="34" charset="0"/>
              <a:buChar char="•"/>
            </a:pPr>
            <a:r>
              <a:rPr lang="en-AU" dirty="0">
                <a:cs typeface="Arial" charset="0"/>
              </a:rPr>
              <a:t>50+ scheduled services a week </a:t>
            </a:r>
          </a:p>
          <a:p>
            <a:pPr marL="342900" indent="-342900" algn="just">
              <a:lnSpc>
                <a:spcPct val="150000"/>
              </a:lnSpc>
              <a:buFont typeface="Arial" panose="020B0604020202020204" pitchFamily="34" charset="0"/>
              <a:buChar char="•"/>
            </a:pPr>
            <a:r>
              <a:rPr lang="en-AU" dirty="0">
                <a:cs typeface="Arial" charset="0"/>
              </a:rPr>
              <a:t>Additional Closed charters also operate</a:t>
            </a:r>
          </a:p>
          <a:p>
            <a:pPr marL="342900" indent="-342900" algn="just">
              <a:lnSpc>
                <a:spcPct val="150000"/>
              </a:lnSpc>
              <a:buFont typeface="Arial" panose="020B0604020202020204" pitchFamily="34" charset="0"/>
              <a:buChar char="•"/>
            </a:pPr>
            <a:r>
              <a:rPr lang="en-AU" dirty="0">
                <a:cs typeface="Arial" charset="0"/>
              </a:rPr>
              <a:t>380,000 + passengers per annum in 2017/2018</a:t>
            </a:r>
          </a:p>
          <a:p>
            <a:pPr marL="342900" indent="-342900" algn="just">
              <a:lnSpc>
                <a:spcPct val="150000"/>
              </a:lnSpc>
              <a:buFont typeface="Arial" panose="020B0604020202020204" pitchFamily="34" charset="0"/>
              <a:buChar char="•"/>
            </a:pPr>
            <a:r>
              <a:rPr lang="en-AU" dirty="0">
                <a:cs typeface="Arial" charset="0"/>
              </a:rPr>
              <a:t>12,000 aircraft movements</a:t>
            </a:r>
          </a:p>
          <a:p>
            <a:pPr marL="342900" indent="-342900" algn="just">
              <a:lnSpc>
                <a:spcPct val="150000"/>
              </a:lnSpc>
              <a:buFont typeface="Arial" panose="020B0604020202020204" pitchFamily="34" charset="0"/>
              <a:buChar char="•"/>
            </a:pPr>
            <a:r>
              <a:rPr lang="en-AU" dirty="0">
                <a:cs typeface="Arial" charset="0"/>
              </a:rPr>
              <a:t>Weekly International Denpasar service (Virgin Australia)</a:t>
            </a:r>
          </a:p>
          <a:p>
            <a:pPr marL="342900" indent="-342900" algn="just">
              <a:lnSpc>
                <a:spcPct val="150000"/>
              </a:lnSpc>
              <a:buFont typeface="Arial" panose="020B0604020202020204" pitchFamily="34" charset="0"/>
              <a:buChar char="•"/>
            </a:pPr>
            <a:r>
              <a:rPr lang="en-AU" dirty="0">
                <a:cs typeface="Arial" charset="0"/>
              </a:rPr>
              <a:t>Weekly interstate Brisbane service (Qantas)</a:t>
            </a:r>
          </a:p>
          <a:p>
            <a:pPr marL="342900" indent="-342900" algn="just">
              <a:lnSpc>
                <a:spcPct val="150000"/>
              </a:lnSpc>
              <a:buFont typeface="Arial" panose="020B0604020202020204" pitchFamily="34" charset="0"/>
              <a:buChar char="•"/>
            </a:pPr>
            <a:r>
              <a:rPr lang="en-AU" dirty="0">
                <a:cs typeface="Arial" charset="0"/>
              </a:rPr>
              <a:t>Approx 100 additional International charter flights per annum</a:t>
            </a:r>
          </a:p>
          <a:p>
            <a:pPr marL="342900" indent="-342900" algn="just">
              <a:lnSpc>
                <a:spcPct val="150000"/>
              </a:lnSpc>
              <a:buFont typeface="Arial" panose="020B0604020202020204" pitchFamily="34" charset="0"/>
              <a:buChar char="•"/>
            </a:pPr>
            <a:r>
              <a:rPr lang="en-AU" dirty="0">
                <a:cs typeface="Arial" charset="0"/>
              </a:rPr>
              <a:t>North West Aviation Services provide Ground Handling to major Airlines</a:t>
            </a:r>
          </a:p>
          <a:p>
            <a:pPr marL="342900" indent="-342900" algn="just">
              <a:lnSpc>
                <a:spcPct val="150000"/>
              </a:lnSpc>
              <a:buFont typeface="Arial" panose="020B0604020202020204" pitchFamily="34" charset="0"/>
              <a:buChar char="•"/>
            </a:pPr>
            <a:r>
              <a:rPr lang="en-AU" dirty="0">
                <a:cs typeface="Arial" charset="0"/>
              </a:rPr>
              <a:t>PHIA is 1 of 2 Restricted International Airports in WA, outside of Perth</a:t>
            </a:r>
          </a:p>
          <a:p>
            <a:pPr marL="342900" indent="-342900" algn="just">
              <a:lnSpc>
                <a:spcPct val="150000"/>
              </a:lnSpc>
              <a:buFont typeface="Arial" panose="020B0604020202020204" pitchFamily="34" charset="0"/>
              <a:buChar char="•"/>
            </a:pPr>
            <a:r>
              <a:rPr lang="en-AU" dirty="0">
                <a:cs typeface="Arial" charset="0"/>
              </a:rPr>
              <a:t>PHIA is the only Restricted International Airport with a Certified </a:t>
            </a:r>
          </a:p>
          <a:p>
            <a:pPr algn="just">
              <a:lnSpc>
                <a:spcPct val="150000"/>
              </a:lnSpc>
            </a:pPr>
            <a:r>
              <a:rPr lang="en-AU" dirty="0">
                <a:cs typeface="Arial" charset="0"/>
              </a:rPr>
              <a:t>      Cargo Terminal Operator (CTO)</a:t>
            </a:r>
          </a:p>
        </p:txBody>
      </p:sp>
      <p:pic>
        <p:nvPicPr>
          <p:cNvPr id="3" name="Picture 2"/>
          <p:cNvPicPr>
            <a:picLocks noChangeAspect="1"/>
          </p:cNvPicPr>
          <p:nvPr/>
        </p:nvPicPr>
        <p:blipFill>
          <a:blip r:embed="rId10"/>
          <a:stretch>
            <a:fillRect/>
          </a:stretch>
        </p:blipFill>
        <p:spPr>
          <a:xfrm>
            <a:off x="303938" y="5218937"/>
            <a:ext cx="1567582" cy="1553979"/>
          </a:xfrm>
          <a:prstGeom prst="rect">
            <a:avLst/>
          </a:prstGeom>
        </p:spPr>
      </p:pic>
      <p:pic>
        <p:nvPicPr>
          <p:cNvPr id="13" name="Picture 12"/>
          <p:cNvPicPr>
            <a:picLocks noChangeAspect="1"/>
          </p:cNvPicPr>
          <p:nvPr/>
        </p:nvPicPr>
        <p:blipFill>
          <a:blip r:embed="rId11"/>
          <a:stretch>
            <a:fillRect/>
          </a:stretch>
        </p:blipFill>
        <p:spPr>
          <a:xfrm>
            <a:off x="10174227" y="5218937"/>
            <a:ext cx="1809942" cy="1553979"/>
          </a:xfrm>
          <a:prstGeom prst="rect">
            <a:avLst/>
          </a:prstGeom>
        </p:spPr>
      </p:pic>
      <p:sp>
        <p:nvSpPr>
          <p:cNvPr id="14" name="TextBox 13"/>
          <p:cNvSpPr txBox="1"/>
          <p:nvPr/>
        </p:nvSpPr>
        <p:spPr>
          <a:xfrm>
            <a:off x="738846" y="4906054"/>
            <a:ext cx="652743" cy="369332"/>
          </a:xfrm>
          <a:prstGeom prst="rect">
            <a:avLst/>
          </a:prstGeom>
          <a:noFill/>
        </p:spPr>
        <p:txBody>
          <a:bodyPr wrap="none" rtlCol="0">
            <a:spAutoFit/>
          </a:bodyPr>
          <a:lstStyle/>
          <a:p>
            <a:r>
              <a:rPr lang="en-AU" dirty="0"/>
              <a:t>2016</a:t>
            </a:r>
          </a:p>
        </p:txBody>
      </p:sp>
      <p:sp>
        <p:nvSpPr>
          <p:cNvPr id="15" name="TextBox 14"/>
          <p:cNvSpPr txBox="1"/>
          <p:nvPr/>
        </p:nvSpPr>
        <p:spPr>
          <a:xfrm>
            <a:off x="10767312" y="4906054"/>
            <a:ext cx="652743" cy="369332"/>
          </a:xfrm>
          <a:prstGeom prst="rect">
            <a:avLst/>
          </a:prstGeom>
          <a:noFill/>
        </p:spPr>
        <p:txBody>
          <a:bodyPr wrap="none" rtlCol="0">
            <a:spAutoFit/>
          </a:bodyPr>
          <a:lstStyle/>
          <a:p>
            <a:r>
              <a:rPr lang="en-AU" dirty="0"/>
              <a:t>2018</a:t>
            </a:r>
          </a:p>
        </p:txBody>
      </p:sp>
    </p:spTree>
    <p:extLst>
      <p:ext uri="{BB962C8B-B14F-4D97-AF65-F5344CB8AC3E}">
        <p14:creationId xmlns:p14="http://schemas.microsoft.com/office/powerpoint/2010/main" val="21179866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7" name="Rectangle 6"/>
          <p:cNvSpPr/>
          <p:nvPr/>
        </p:nvSpPr>
        <p:spPr>
          <a:xfrm>
            <a:off x="1935305" y="200427"/>
            <a:ext cx="8415637" cy="738664"/>
          </a:xfrm>
          <a:prstGeom prst="rect">
            <a:avLst/>
          </a:prstGeom>
        </p:spPr>
        <p:txBody>
          <a:bodyPr wrap="none">
            <a:spAutoFit/>
          </a:bodyPr>
          <a:lstStyle/>
          <a:p>
            <a:r>
              <a:rPr lang="en-AU" sz="4200" dirty="0">
                <a:solidFill>
                  <a:schemeClr val="bg2">
                    <a:lumMod val="50000"/>
                  </a:schemeClr>
                </a:solidFill>
                <a:latin typeface="Franklin Gothic Demi" panose="020B0703020102020204" pitchFamily="34" charset="0"/>
              </a:rPr>
              <a:t>Draft Masterplan Freight Precinct  </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5305" y="1104202"/>
            <a:ext cx="8276399" cy="5612553"/>
          </a:xfrm>
          <a:prstGeom prst="rect">
            <a:avLst/>
          </a:prstGeom>
        </p:spPr>
      </p:pic>
    </p:spTree>
    <p:extLst>
      <p:ext uri="{BB962C8B-B14F-4D97-AF65-F5344CB8AC3E}">
        <p14:creationId xmlns:p14="http://schemas.microsoft.com/office/powerpoint/2010/main" val="4402579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10" name="TextBox 9"/>
          <p:cNvSpPr txBox="1"/>
          <p:nvPr/>
        </p:nvSpPr>
        <p:spPr>
          <a:xfrm>
            <a:off x="1414585" y="286101"/>
            <a:ext cx="9493817" cy="738664"/>
          </a:xfrm>
          <a:prstGeom prst="rect">
            <a:avLst/>
          </a:prstGeom>
          <a:noFill/>
        </p:spPr>
        <p:txBody>
          <a:bodyPr wrap="none" rtlCol="0">
            <a:spAutoFit/>
          </a:bodyPr>
          <a:lstStyle/>
          <a:p>
            <a:r>
              <a:rPr lang="en-AU" sz="4200" dirty="0">
                <a:solidFill>
                  <a:schemeClr val="bg2">
                    <a:lumMod val="50000"/>
                  </a:schemeClr>
                </a:solidFill>
                <a:latin typeface="Franklin Gothic Demi" panose="020B0703020102020204" pitchFamily="34" charset="0"/>
              </a:rPr>
              <a:t>Draft Masterplan Historical Movements</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7A6A0DB4-7354-4D7F-BC1C-F95C0EB8B12A}"/>
                  </a:ext>
                </a:extLst>
              </p14:cNvPr>
              <p14:cNvContentPartPr/>
              <p14:nvPr/>
            </p14:nvContentPartPr>
            <p14:xfrm>
              <a:off x="2077018" y="3009537"/>
              <a:ext cx="18360" cy="18360"/>
            </p14:xfrm>
          </p:contentPart>
        </mc:Choice>
        <mc:Fallback xmlns="">
          <p:pic>
            <p:nvPicPr>
              <p:cNvPr id="8" name="Ink 7">
                <a:extLst>
                  <a:ext uri="{FF2B5EF4-FFF2-40B4-BE49-F238E27FC236}">
                    <a16:creationId xmlns:a16="http://schemas.microsoft.com/office/drawing/2014/main" id="{7A6A0DB4-7354-4D7F-BC1C-F95C0EB8B12A}"/>
                  </a:ext>
                </a:extLst>
              </p:cNvPr>
              <p:cNvPicPr/>
              <p:nvPr/>
            </p:nvPicPr>
            <p:blipFill>
              <a:blip r:embed="rId8"/>
              <a:stretch>
                <a:fillRect/>
              </a:stretch>
            </p:blipFill>
            <p:spPr>
              <a:xfrm>
                <a:off x="2072698" y="3005217"/>
                <a:ext cx="270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E95F70C7-07B1-49A6-A368-8AE4E928A450}"/>
                  </a:ext>
                </a:extLst>
              </p14:cNvPr>
              <p14:cNvContentPartPr/>
              <p14:nvPr/>
            </p14:nvContentPartPr>
            <p14:xfrm>
              <a:off x="2506858" y="3118617"/>
              <a:ext cx="12240" cy="18360"/>
            </p14:xfrm>
          </p:contentPart>
        </mc:Choice>
        <mc:Fallback xmlns="">
          <p:pic>
            <p:nvPicPr>
              <p:cNvPr id="19" name="Ink 18">
                <a:extLst>
                  <a:ext uri="{FF2B5EF4-FFF2-40B4-BE49-F238E27FC236}">
                    <a16:creationId xmlns:a16="http://schemas.microsoft.com/office/drawing/2014/main" id="{E95F70C7-07B1-49A6-A368-8AE4E928A450}"/>
                  </a:ext>
                </a:extLst>
              </p:cNvPr>
              <p:cNvPicPr/>
              <p:nvPr/>
            </p:nvPicPr>
            <p:blipFill>
              <a:blip r:embed="rId10"/>
              <a:stretch>
                <a:fillRect/>
              </a:stretch>
            </p:blipFill>
            <p:spPr>
              <a:xfrm>
                <a:off x="2502661" y="3114297"/>
                <a:ext cx="20633" cy="27000"/>
              </a:xfrm>
              <a:prstGeom prst="rect">
                <a:avLst/>
              </a:prstGeom>
            </p:spPr>
          </p:pic>
        </mc:Fallback>
      </mc:AlternateContent>
      <p:pic>
        <p:nvPicPr>
          <p:cNvPr id="2" name="Picture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96986" y="1024765"/>
            <a:ext cx="8927328" cy="5726669"/>
          </a:xfrm>
          <a:prstGeom prst="rect">
            <a:avLst/>
          </a:prstGeom>
          <a:ln>
            <a:solidFill>
              <a:schemeClr val="tx1"/>
            </a:solidFill>
          </a:ln>
        </p:spPr>
      </p:pic>
    </p:spTree>
    <p:extLst>
      <p:ext uri="{BB962C8B-B14F-4D97-AF65-F5344CB8AC3E}">
        <p14:creationId xmlns:p14="http://schemas.microsoft.com/office/powerpoint/2010/main" val="3602272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10" name="TextBox 9"/>
          <p:cNvSpPr txBox="1"/>
          <p:nvPr/>
        </p:nvSpPr>
        <p:spPr>
          <a:xfrm>
            <a:off x="3915245" y="471508"/>
            <a:ext cx="4014240" cy="769441"/>
          </a:xfrm>
          <a:prstGeom prst="rect">
            <a:avLst/>
          </a:prstGeom>
          <a:noFill/>
        </p:spPr>
        <p:txBody>
          <a:bodyPr wrap="none" rtlCol="0">
            <a:spAutoFit/>
          </a:bodyPr>
          <a:lstStyle/>
          <a:p>
            <a:r>
              <a:rPr lang="en-AU" sz="4400" dirty="0">
                <a:solidFill>
                  <a:schemeClr val="bg2">
                    <a:lumMod val="50000"/>
                  </a:schemeClr>
                </a:solidFill>
                <a:latin typeface="Franklin Gothic Demi" panose="020B0703020102020204" pitchFamily="34" charset="0"/>
              </a:rPr>
              <a:t>PHIA Capability</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7A6A0DB4-7354-4D7F-BC1C-F95C0EB8B12A}"/>
                  </a:ext>
                </a:extLst>
              </p14:cNvPr>
              <p14:cNvContentPartPr/>
              <p14:nvPr/>
            </p14:nvContentPartPr>
            <p14:xfrm>
              <a:off x="2077018" y="3009537"/>
              <a:ext cx="18360" cy="18360"/>
            </p14:xfrm>
          </p:contentPart>
        </mc:Choice>
        <mc:Fallback xmlns="">
          <p:pic>
            <p:nvPicPr>
              <p:cNvPr id="8" name="Ink 7">
                <a:extLst>
                  <a:ext uri="{FF2B5EF4-FFF2-40B4-BE49-F238E27FC236}">
                    <a16:creationId xmlns:a16="http://schemas.microsoft.com/office/drawing/2014/main" id="{7A6A0DB4-7354-4D7F-BC1C-F95C0EB8B12A}"/>
                  </a:ext>
                </a:extLst>
              </p:cNvPr>
              <p:cNvPicPr/>
              <p:nvPr/>
            </p:nvPicPr>
            <p:blipFill>
              <a:blip r:embed="rId8"/>
              <a:stretch>
                <a:fillRect/>
              </a:stretch>
            </p:blipFill>
            <p:spPr>
              <a:xfrm>
                <a:off x="2072698" y="3005217"/>
                <a:ext cx="270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E95F70C7-07B1-49A6-A368-8AE4E928A450}"/>
                  </a:ext>
                </a:extLst>
              </p14:cNvPr>
              <p14:cNvContentPartPr/>
              <p14:nvPr/>
            </p14:nvContentPartPr>
            <p14:xfrm>
              <a:off x="2506858" y="3118617"/>
              <a:ext cx="12240" cy="18360"/>
            </p14:xfrm>
          </p:contentPart>
        </mc:Choice>
        <mc:Fallback xmlns="">
          <p:pic>
            <p:nvPicPr>
              <p:cNvPr id="19" name="Ink 18">
                <a:extLst>
                  <a:ext uri="{FF2B5EF4-FFF2-40B4-BE49-F238E27FC236}">
                    <a16:creationId xmlns:a16="http://schemas.microsoft.com/office/drawing/2014/main" id="{E95F70C7-07B1-49A6-A368-8AE4E928A450}"/>
                  </a:ext>
                </a:extLst>
              </p:cNvPr>
              <p:cNvPicPr/>
              <p:nvPr/>
            </p:nvPicPr>
            <p:blipFill>
              <a:blip r:embed="rId10"/>
              <a:stretch>
                <a:fillRect/>
              </a:stretch>
            </p:blipFill>
            <p:spPr>
              <a:xfrm>
                <a:off x="2502661" y="3114297"/>
                <a:ext cx="20633" cy="27000"/>
              </a:xfrm>
              <a:prstGeom prst="rect">
                <a:avLst/>
              </a:prstGeom>
            </p:spPr>
          </p:pic>
        </mc:Fallback>
      </mc:AlternateContent>
      <p:graphicFrame>
        <p:nvGraphicFramePr>
          <p:cNvPr id="2" name="Table 1"/>
          <p:cNvGraphicFramePr>
            <a:graphicFrameLocks noGrp="1"/>
          </p:cNvGraphicFramePr>
          <p:nvPr>
            <p:extLst>
              <p:ext uri="{D42A27DB-BD31-4B8C-83A1-F6EECF244321}">
                <p14:modId xmlns:p14="http://schemas.microsoft.com/office/powerpoint/2010/main" val="1064595125"/>
              </p:ext>
            </p:extLst>
          </p:nvPr>
        </p:nvGraphicFramePr>
        <p:xfrm>
          <a:off x="467424" y="2027296"/>
          <a:ext cx="11317754" cy="3796560"/>
        </p:xfrm>
        <a:graphic>
          <a:graphicData uri="http://schemas.openxmlformats.org/drawingml/2006/table">
            <a:tbl>
              <a:tblPr firstRow="1" firstCol="1" bandRow="1">
                <a:tableStyleId>{5C22544A-7EE6-4342-B048-85BDC9FD1C3A}</a:tableStyleId>
              </a:tblPr>
              <a:tblGrid>
                <a:gridCol w="1453199">
                  <a:extLst>
                    <a:ext uri="{9D8B030D-6E8A-4147-A177-3AD203B41FA5}">
                      <a16:colId xmlns:a16="http://schemas.microsoft.com/office/drawing/2014/main" val="3913653145"/>
                    </a:ext>
                  </a:extLst>
                </a:gridCol>
                <a:gridCol w="1419246">
                  <a:extLst>
                    <a:ext uri="{9D8B030D-6E8A-4147-A177-3AD203B41FA5}">
                      <a16:colId xmlns:a16="http://schemas.microsoft.com/office/drawing/2014/main" val="3415644356"/>
                    </a:ext>
                  </a:extLst>
                </a:gridCol>
                <a:gridCol w="995963">
                  <a:extLst>
                    <a:ext uri="{9D8B030D-6E8A-4147-A177-3AD203B41FA5}">
                      <a16:colId xmlns:a16="http://schemas.microsoft.com/office/drawing/2014/main" val="439286138"/>
                    </a:ext>
                  </a:extLst>
                </a:gridCol>
                <a:gridCol w="1192891">
                  <a:extLst>
                    <a:ext uri="{9D8B030D-6E8A-4147-A177-3AD203B41FA5}">
                      <a16:colId xmlns:a16="http://schemas.microsoft.com/office/drawing/2014/main" val="3061998388"/>
                    </a:ext>
                  </a:extLst>
                </a:gridCol>
                <a:gridCol w="1435091">
                  <a:extLst>
                    <a:ext uri="{9D8B030D-6E8A-4147-A177-3AD203B41FA5}">
                      <a16:colId xmlns:a16="http://schemas.microsoft.com/office/drawing/2014/main" val="3851350644"/>
                    </a:ext>
                  </a:extLst>
                </a:gridCol>
                <a:gridCol w="1058110">
                  <a:extLst>
                    <a:ext uri="{9D8B030D-6E8A-4147-A177-3AD203B41FA5}">
                      <a16:colId xmlns:a16="http://schemas.microsoft.com/office/drawing/2014/main" val="2505233420"/>
                    </a:ext>
                  </a:extLst>
                </a:gridCol>
                <a:gridCol w="807057">
                  <a:extLst>
                    <a:ext uri="{9D8B030D-6E8A-4147-A177-3AD203B41FA5}">
                      <a16:colId xmlns:a16="http://schemas.microsoft.com/office/drawing/2014/main" val="2097486696"/>
                    </a:ext>
                  </a:extLst>
                </a:gridCol>
                <a:gridCol w="955218">
                  <a:extLst>
                    <a:ext uri="{9D8B030D-6E8A-4147-A177-3AD203B41FA5}">
                      <a16:colId xmlns:a16="http://schemas.microsoft.com/office/drawing/2014/main" val="529697617"/>
                    </a:ext>
                  </a:extLst>
                </a:gridCol>
                <a:gridCol w="1220054">
                  <a:extLst>
                    <a:ext uri="{9D8B030D-6E8A-4147-A177-3AD203B41FA5}">
                      <a16:colId xmlns:a16="http://schemas.microsoft.com/office/drawing/2014/main" val="2069075892"/>
                    </a:ext>
                  </a:extLst>
                </a:gridCol>
                <a:gridCol w="780925">
                  <a:extLst>
                    <a:ext uri="{9D8B030D-6E8A-4147-A177-3AD203B41FA5}">
                      <a16:colId xmlns:a16="http://schemas.microsoft.com/office/drawing/2014/main" val="3708448037"/>
                    </a:ext>
                  </a:extLst>
                </a:gridCol>
              </a:tblGrid>
              <a:tr h="399708">
                <a:tc>
                  <a:txBody>
                    <a:bodyPr/>
                    <a:lstStyle/>
                    <a:p>
                      <a:pPr algn="ctr">
                        <a:lnSpc>
                          <a:spcPct val="107000"/>
                        </a:lnSpc>
                        <a:spcBef>
                          <a:spcPts val="600"/>
                        </a:spcBef>
                        <a:spcAft>
                          <a:spcPts val="0"/>
                        </a:spcAft>
                      </a:pPr>
                      <a:r>
                        <a:rPr lang="en-AU" sz="1600" dirty="0">
                          <a:effectLst/>
                        </a:rPr>
                        <a:t> </a:t>
                      </a:r>
                      <a:endParaRPr lang="en-AU"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Port Hedland</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Karratha</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Paraburdoo</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Barrow Island</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dirty="0">
                          <a:effectLst/>
                        </a:rPr>
                        <a:t>Newman</a:t>
                      </a:r>
                      <a:endParaRPr lang="en-AU"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Onslow</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Broome</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Learmonth</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Curtin</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10781019"/>
                  </a:ext>
                </a:extLst>
              </a:tr>
              <a:tr h="377428">
                <a:tc>
                  <a:txBody>
                    <a:bodyPr/>
                    <a:lstStyle/>
                    <a:p>
                      <a:pPr algn="ctr">
                        <a:lnSpc>
                          <a:spcPct val="107000"/>
                        </a:lnSpc>
                        <a:spcBef>
                          <a:spcPts val="600"/>
                        </a:spcBef>
                        <a:spcAft>
                          <a:spcPts val="0"/>
                        </a:spcAft>
                      </a:pPr>
                      <a:r>
                        <a:rPr lang="en-AU" sz="1600">
                          <a:effectLst/>
                        </a:rPr>
                        <a:t>Port Hedland</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 </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107</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149</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184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194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212</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252</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ctr">
                        <a:lnSpc>
                          <a:spcPct val="107000"/>
                        </a:lnSpc>
                        <a:spcAft>
                          <a:spcPts val="0"/>
                        </a:spcAft>
                      </a:pPr>
                      <a:r>
                        <a:rPr lang="en-AU" sz="1600" dirty="0">
                          <a:effectLst/>
                        </a:rPr>
                        <a:t>280</a:t>
                      </a:r>
                      <a:endParaRPr lang="en-AU"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2">
                        <a:lumMod val="60000"/>
                        <a:lumOff val="40000"/>
                      </a:schemeClr>
                    </a:solidFill>
                  </a:tcPr>
                </a:tc>
                <a:tc>
                  <a:txBody>
                    <a:bodyPr/>
                    <a:lstStyle/>
                    <a:p>
                      <a:pPr algn="ctr">
                        <a:lnSpc>
                          <a:spcPct val="107000"/>
                        </a:lnSpc>
                        <a:spcAft>
                          <a:spcPts val="0"/>
                        </a:spcAft>
                      </a:pPr>
                      <a:r>
                        <a:rPr lang="en-AU" sz="1600">
                          <a:effectLst/>
                        </a:rPr>
                        <a:t>340</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86688708"/>
                  </a:ext>
                </a:extLst>
              </a:tr>
              <a:tr h="377428">
                <a:tc>
                  <a:txBody>
                    <a:bodyPr/>
                    <a:lstStyle/>
                    <a:p>
                      <a:pPr algn="ctr">
                        <a:lnSpc>
                          <a:spcPct val="107000"/>
                        </a:lnSpc>
                        <a:spcBef>
                          <a:spcPts val="600"/>
                        </a:spcBef>
                        <a:spcAft>
                          <a:spcPts val="0"/>
                        </a:spcAft>
                      </a:pPr>
                      <a:r>
                        <a:rPr lang="en-AU" sz="1600">
                          <a:effectLst/>
                        </a:rPr>
                        <a:t>Karratha</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107</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dirty="0">
                          <a:effectLst/>
                        </a:rPr>
                        <a:t> </a:t>
                      </a:r>
                      <a:endParaRPr lang="en-AU"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158</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77</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235</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109</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351</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176</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443</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6533030"/>
                  </a:ext>
                </a:extLst>
              </a:tr>
              <a:tr h="377428">
                <a:tc>
                  <a:txBody>
                    <a:bodyPr/>
                    <a:lstStyle/>
                    <a:p>
                      <a:pPr algn="ctr">
                        <a:lnSpc>
                          <a:spcPct val="107000"/>
                        </a:lnSpc>
                        <a:spcBef>
                          <a:spcPts val="600"/>
                        </a:spcBef>
                        <a:spcAft>
                          <a:spcPts val="0"/>
                        </a:spcAft>
                      </a:pPr>
                      <a:r>
                        <a:rPr lang="en-AU" sz="1600">
                          <a:effectLst/>
                        </a:rPr>
                        <a:t>Paraburdoo</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175</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158</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dirty="0">
                          <a:effectLst/>
                        </a:rPr>
                        <a:t> </a:t>
                      </a:r>
                      <a:endParaRPr lang="en-AU"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190</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114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172</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403</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210</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479</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674234677"/>
                  </a:ext>
                </a:extLst>
              </a:tr>
              <a:tr h="377428">
                <a:tc>
                  <a:txBody>
                    <a:bodyPr/>
                    <a:lstStyle/>
                    <a:p>
                      <a:pPr algn="ctr">
                        <a:lnSpc>
                          <a:spcPct val="107000"/>
                        </a:lnSpc>
                        <a:spcBef>
                          <a:spcPts val="600"/>
                        </a:spcBef>
                        <a:spcAft>
                          <a:spcPts val="0"/>
                        </a:spcAft>
                      </a:pPr>
                      <a:r>
                        <a:rPr lang="en-AU" sz="1600">
                          <a:effectLst/>
                        </a:rPr>
                        <a:t>Barrow Island</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184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77</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190</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 </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289</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51</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424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111</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517</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768200021"/>
                  </a:ext>
                </a:extLst>
              </a:tr>
              <a:tr h="377428">
                <a:tc>
                  <a:txBody>
                    <a:bodyPr/>
                    <a:lstStyle/>
                    <a:p>
                      <a:pPr algn="ctr">
                        <a:lnSpc>
                          <a:spcPct val="107000"/>
                        </a:lnSpc>
                        <a:spcBef>
                          <a:spcPts val="600"/>
                        </a:spcBef>
                        <a:spcAft>
                          <a:spcPts val="0"/>
                        </a:spcAft>
                      </a:pPr>
                      <a:r>
                        <a:rPr lang="en-AU" sz="1600">
                          <a:effectLst/>
                        </a:rPr>
                        <a:t>Newman</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194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235</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114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289</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 </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281</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356</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324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418</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012477377"/>
                  </a:ext>
                </a:extLst>
              </a:tr>
              <a:tr h="377428">
                <a:tc>
                  <a:txBody>
                    <a:bodyPr/>
                    <a:lstStyle/>
                    <a:p>
                      <a:pPr algn="ctr">
                        <a:lnSpc>
                          <a:spcPct val="107000"/>
                        </a:lnSpc>
                        <a:spcBef>
                          <a:spcPts val="600"/>
                        </a:spcBef>
                        <a:spcAft>
                          <a:spcPts val="0"/>
                        </a:spcAft>
                      </a:pPr>
                      <a:r>
                        <a:rPr lang="en-AU" sz="1600">
                          <a:effectLst/>
                        </a:rPr>
                        <a:t>Onslow</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212</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109</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172</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51</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281</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 </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460</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67</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551</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968438991"/>
                  </a:ext>
                </a:extLst>
              </a:tr>
              <a:tr h="377428">
                <a:tc>
                  <a:txBody>
                    <a:bodyPr/>
                    <a:lstStyle/>
                    <a:p>
                      <a:pPr algn="ctr">
                        <a:lnSpc>
                          <a:spcPct val="107000"/>
                        </a:lnSpc>
                        <a:spcBef>
                          <a:spcPts val="600"/>
                        </a:spcBef>
                        <a:spcAft>
                          <a:spcPts val="0"/>
                        </a:spcAft>
                      </a:pPr>
                      <a:r>
                        <a:rPr lang="en-AU" sz="1600">
                          <a:effectLst/>
                        </a:rPr>
                        <a:t>Broome</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252</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351</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403</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424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356</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460</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 </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528</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94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72708766"/>
                  </a:ext>
                </a:extLst>
              </a:tr>
              <a:tr h="377428">
                <a:tc>
                  <a:txBody>
                    <a:bodyPr/>
                    <a:lstStyle/>
                    <a:p>
                      <a:pPr algn="ctr">
                        <a:lnSpc>
                          <a:spcPct val="107000"/>
                        </a:lnSpc>
                        <a:spcBef>
                          <a:spcPts val="600"/>
                        </a:spcBef>
                        <a:spcAft>
                          <a:spcPts val="0"/>
                        </a:spcAft>
                      </a:pPr>
                      <a:r>
                        <a:rPr lang="en-AU" sz="1600">
                          <a:effectLst/>
                        </a:rPr>
                        <a:t>Learmonth</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280</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176</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210</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111</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324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67</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528</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 </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617</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76271393"/>
                  </a:ext>
                </a:extLst>
              </a:tr>
              <a:tr h="377428">
                <a:tc>
                  <a:txBody>
                    <a:bodyPr/>
                    <a:lstStyle/>
                    <a:p>
                      <a:pPr algn="ctr">
                        <a:lnSpc>
                          <a:spcPct val="107000"/>
                        </a:lnSpc>
                        <a:spcBef>
                          <a:spcPts val="600"/>
                        </a:spcBef>
                        <a:spcAft>
                          <a:spcPts val="0"/>
                        </a:spcAft>
                      </a:pPr>
                      <a:r>
                        <a:rPr lang="en-AU" sz="1600">
                          <a:effectLst/>
                        </a:rPr>
                        <a:t>Curtin</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340</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443</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479</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517</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418</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551</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94</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a:effectLst/>
                        </a:rPr>
                        <a:t>617</a:t>
                      </a:r>
                      <a:endParaRPr lang="en-AU"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AU" sz="1600" dirty="0">
                          <a:effectLst/>
                        </a:rPr>
                        <a:t> </a:t>
                      </a:r>
                      <a:endParaRPr lang="en-AU"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249828808"/>
                  </a:ext>
                </a:extLst>
              </a:tr>
            </a:tbl>
          </a:graphicData>
        </a:graphic>
      </p:graphicFrame>
      <p:sp>
        <p:nvSpPr>
          <p:cNvPr id="6" name="Rectangle 1"/>
          <p:cNvSpPr>
            <a:spLocks noChangeArrowheads="1"/>
          </p:cNvSpPr>
          <p:nvPr/>
        </p:nvSpPr>
        <p:spPr bwMode="auto">
          <a:xfrm>
            <a:off x="1004208" y="1551610"/>
            <a:ext cx="9836315"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6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Proximity to key resource industry Locations (Nautical Miles)</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03284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10" name="TextBox 9"/>
          <p:cNvSpPr txBox="1"/>
          <p:nvPr/>
        </p:nvSpPr>
        <p:spPr>
          <a:xfrm>
            <a:off x="1919686" y="506873"/>
            <a:ext cx="8465779" cy="1200329"/>
          </a:xfrm>
          <a:prstGeom prst="rect">
            <a:avLst/>
          </a:prstGeom>
          <a:noFill/>
        </p:spPr>
        <p:txBody>
          <a:bodyPr wrap="none" rtlCol="0">
            <a:spAutoFit/>
          </a:bodyPr>
          <a:lstStyle/>
          <a:p>
            <a:pPr algn="ctr"/>
            <a:r>
              <a:rPr lang="en-AU" sz="4400" dirty="0">
                <a:solidFill>
                  <a:schemeClr val="bg2">
                    <a:lumMod val="50000"/>
                  </a:schemeClr>
                </a:solidFill>
                <a:latin typeface="Franklin Gothic Demi" panose="020B0703020102020204" pitchFamily="34" charset="0"/>
              </a:rPr>
              <a:t>Draft Masterplan Precincts  </a:t>
            </a:r>
          </a:p>
          <a:p>
            <a:pPr algn="ctr"/>
            <a:r>
              <a:rPr lang="en-AU" sz="2800" dirty="0">
                <a:solidFill>
                  <a:schemeClr val="bg2">
                    <a:lumMod val="50000"/>
                  </a:schemeClr>
                </a:solidFill>
                <a:latin typeface="Franklin Gothic Demi" panose="020B0703020102020204" pitchFamily="34" charset="0"/>
              </a:rPr>
              <a:t>Unique opportunities for new business on the Airport</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7A6A0DB4-7354-4D7F-BC1C-F95C0EB8B12A}"/>
                  </a:ext>
                </a:extLst>
              </p14:cNvPr>
              <p14:cNvContentPartPr/>
              <p14:nvPr/>
            </p14:nvContentPartPr>
            <p14:xfrm>
              <a:off x="2077018" y="3009537"/>
              <a:ext cx="18360" cy="18360"/>
            </p14:xfrm>
          </p:contentPart>
        </mc:Choice>
        <mc:Fallback xmlns="">
          <p:pic>
            <p:nvPicPr>
              <p:cNvPr id="8" name="Ink 7">
                <a:extLst>
                  <a:ext uri="{FF2B5EF4-FFF2-40B4-BE49-F238E27FC236}">
                    <a16:creationId xmlns:a16="http://schemas.microsoft.com/office/drawing/2014/main" id="{7A6A0DB4-7354-4D7F-BC1C-F95C0EB8B12A}"/>
                  </a:ext>
                </a:extLst>
              </p:cNvPr>
              <p:cNvPicPr/>
              <p:nvPr/>
            </p:nvPicPr>
            <p:blipFill>
              <a:blip r:embed="rId8"/>
              <a:stretch>
                <a:fillRect/>
              </a:stretch>
            </p:blipFill>
            <p:spPr>
              <a:xfrm>
                <a:off x="2072698" y="3005217"/>
                <a:ext cx="270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E95F70C7-07B1-49A6-A368-8AE4E928A450}"/>
                  </a:ext>
                </a:extLst>
              </p14:cNvPr>
              <p14:cNvContentPartPr/>
              <p14:nvPr/>
            </p14:nvContentPartPr>
            <p14:xfrm>
              <a:off x="2506858" y="3118617"/>
              <a:ext cx="12240" cy="18360"/>
            </p14:xfrm>
          </p:contentPart>
        </mc:Choice>
        <mc:Fallback xmlns="">
          <p:pic>
            <p:nvPicPr>
              <p:cNvPr id="19" name="Ink 18">
                <a:extLst>
                  <a:ext uri="{FF2B5EF4-FFF2-40B4-BE49-F238E27FC236}">
                    <a16:creationId xmlns:a16="http://schemas.microsoft.com/office/drawing/2014/main" id="{E95F70C7-07B1-49A6-A368-8AE4E928A450}"/>
                  </a:ext>
                </a:extLst>
              </p:cNvPr>
              <p:cNvPicPr/>
              <p:nvPr/>
            </p:nvPicPr>
            <p:blipFill>
              <a:blip r:embed="rId10"/>
              <a:stretch>
                <a:fillRect/>
              </a:stretch>
            </p:blipFill>
            <p:spPr>
              <a:xfrm>
                <a:off x="2502661" y="3114297"/>
                <a:ext cx="20633" cy="27000"/>
              </a:xfrm>
              <a:prstGeom prst="rect">
                <a:avLst/>
              </a:prstGeom>
            </p:spPr>
          </p:pic>
        </mc:Fallback>
      </mc:AlternateContent>
      <p:pic>
        <p:nvPicPr>
          <p:cNvPr id="3" name="Picture 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017620" y="3818119"/>
            <a:ext cx="3762191" cy="2821644"/>
          </a:xfrm>
          <a:prstGeom prst="rect">
            <a:avLst/>
          </a:prstGeom>
        </p:spPr>
      </p:pic>
      <p:pic>
        <p:nvPicPr>
          <p:cNvPr id="9" name="Picture 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1802" y="1815671"/>
            <a:ext cx="7308895" cy="4796462"/>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017621" y="1815670"/>
            <a:ext cx="3762191" cy="2821644"/>
          </a:xfrm>
          <a:prstGeom prst="rect">
            <a:avLst/>
          </a:prstGeom>
        </p:spPr>
      </p:pic>
    </p:spTree>
    <p:extLst>
      <p:ext uri="{BB962C8B-B14F-4D97-AF65-F5344CB8AC3E}">
        <p14:creationId xmlns:p14="http://schemas.microsoft.com/office/powerpoint/2010/main" val="2866408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10" name="TextBox 9"/>
          <p:cNvSpPr txBox="1"/>
          <p:nvPr/>
        </p:nvSpPr>
        <p:spPr>
          <a:xfrm>
            <a:off x="1811590" y="326333"/>
            <a:ext cx="8809206" cy="769441"/>
          </a:xfrm>
          <a:prstGeom prst="rect">
            <a:avLst/>
          </a:prstGeom>
          <a:noFill/>
        </p:spPr>
        <p:txBody>
          <a:bodyPr wrap="none" rtlCol="0">
            <a:spAutoFit/>
          </a:bodyPr>
          <a:lstStyle/>
          <a:p>
            <a:r>
              <a:rPr lang="en-AU" sz="4400" dirty="0">
                <a:solidFill>
                  <a:schemeClr val="bg2">
                    <a:lumMod val="50000"/>
                  </a:schemeClr>
                </a:solidFill>
                <a:latin typeface="Franklin Gothic Demi" panose="020B0703020102020204" pitchFamily="34" charset="0"/>
              </a:rPr>
              <a:t>Draft Masterplan Ground Transport</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7A6A0DB4-7354-4D7F-BC1C-F95C0EB8B12A}"/>
                  </a:ext>
                </a:extLst>
              </p14:cNvPr>
              <p14:cNvContentPartPr/>
              <p14:nvPr/>
            </p14:nvContentPartPr>
            <p14:xfrm>
              <a:off x="2077018" y="3009537"/>
              <a:ext cx="18360" cy="18360"/>
            </p14:xfrm>
          </p:contentPart>
        </mc:Choice>
        <mc:Fallback xmlns="">
          <p:pic>
            <p:nvPicPr>
              <p:cNvPr id="8" name="Ink 7">
                <a:extLst>
                  <a:ext uri="{FF2B5EF4-FFF2-40B4-BE49-F238E27FC236}">
                    <a16:creationId xmlns:a16="http://schemas.microsoft.com/office/drawing/2014/main" id="{7A6A0DB4-7354-4D7F-BC1C-F95C0EB8B12A}"/>
                  </a:ext>
                </a:extLst>
              </p:cNvPr>
              <p:cNvPicPr/>
              <p:nvPr/>
            </p:nvPicPr>
            <p:blipFill>
              <a:blip r:embed="rId8"/>
              <a:stretch>
                <a:fillRect/>
              </a:stretch>
            </p:blipFill>
            <p:spPr>
              <a:xfrm>
                <a:off x="2072698" y="3005217"/>
                <a:ext cx="270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E95F70C7-07B1-49A6-A368-8AE4E928A450}"/>
                  </a:ext>
                </a:extLst>
              </p14:cNvPr>
              <p14:cNvContentPartPr/>
              <p14:nvPr/>
            </p14:nvContentPartPr>
            <p14:xfrm>
              <a:off x="2506858" y="3118617"/>
              <a:ext cx="12240" cy="18360"/>
            </p14:xfrm>
          </p:contentPart>
        </mc:Choice>
        <mc:Fallback xmlns="">
          <p:pic>
            <p:nvPicPr>
              <p:cNvPr id="19" name="Ink 18">
                <a:extLst>
                  <a:ext uri="{FF2B5EF4-FFF2-40B4-BE49-F238E27FC236}">
                    <a16:creationId xmlns:a16="http://schemas.microsoft.com/office/drawing/2014/main" id="{E95F70C7-07B1-49A6-A368-8AE4E928A450}"/>
                  </a:ext>
                </a:extLst>
              </p:cNvPr>
              <p:cNvPicPr/>
              <p:nvPr/>
            </p:nvPicPr>
            <p:blipFill>
              <a:blip r:embed="rId10"/>
              <a:stretch>
                <a:fillRect/>
              </a:stretch>
            </p:blipFill>
            <p:spPr>
              <a:xfrm>
                <a:off x="2502661" y="3114297"/>
                <a:ext cx="20633" cy="27000"/>
              </a:xfrm>
              <a:prstGeom prst="rect">
                <a:avLst/>
              </a:prstGeom>
            </p:spPr>
          </p:pic>
        </mc:Fallback>
      </mc:AlternateContent>
      <p:pic>
        <p:nvPicPr>
          <p:cNvPr id="2" name="Picture 1"/>
          <p:cNvPicPr>
            <a:picLocks noChangeAspect="1"/>
          </p:cNvPicPr>
          <p:nvPr/>
        </p:nvPicPr>
        <p:blipFill>
          <a:blip r:embed="rId11"/>
          <a:stretch>
            <a:fillRect/>
          </a:stretch>
        </p:blipFill>
        <p:spPr>
          <a:xfrm>
            <a:off x="837467" y="1294814"/>
            <a:ext cx="3363261" cy="5197198"/>
          </a:xfrm>
          <a:prstGeom prst="rect">
            <a:avLst/>
          </a:prstGeom>
        </p:spPr>
      </p:pic>
      <p:pic>
        <p:nvPicPr>
          <p:cNvPr id="9" name="Picture 8"/>
          <p:cNvPicPr>
            <a:picLocks noChangeAspect="1"/>
          </p:cNvPicPr>
          <p:nvPr/>
        </p:nvPicPr>
        <p:blipFill>
          <a:blip r:embed="rId12"/>
          <a:stretch>
            <a:fillRect/>
          </a:stretch>
        </p:blipFill>
        <p:spPr>
          <a:xfrm>
            <a:off x="4377830" y="1294814"/>
            <a:ext cx="7138431" cy="5197198"/>
          </a:xfrm>
          <a:prstGeom prst="rect">
            <a:avLst/>
          </a:prstGeom>
        </p:spPr>
      </p:pic>
    </p:spTree>
    <p:extLst>
      <p:ext uri="{BB962C8B-B14F-4D97-AF65-F5344CB8AC3E}">
        <p14:creationId xmlns:p14="http://schemas.microsoft.com/office/powerpoint/2010/main" val="398970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10" name="TextBox 9"/>
          <p:cNvSpPr txBox="1"/>
          <p:nvPr/>
        </p:nvSpPr>
        <p:spPr>
          <a:xfrm>
            <a:off x="1465926" y="270712"/>
            <a:ext cx="9431941" cy="769441"/>
          </a:xfrm>
          <a:prstGeom prst="rect">
            <a:avLst/>
          </a:prstGeom>
          <a:noFill/>
        </p:spPr>
        <p:txBody>
          <a:bodyPr wrap="none" rtlCol="0">
            <a:spAutoFit/>
          </a:bodyPr>
          <a:lstStyle/>
          <a:p>
            <a:r>
              <a:rPr lang="en-AU" sz="4400" dirty="0">
                <a:solidFill>
                  <a:schemeClr val="bg2">
                    <a:lumMod val="50000"/>
                  </a:schemeClr>
                </a:solidFill>
                <a:latin typeface="Franklin Gothic Demi" panose="020B0703020102020204" pitchFamily="34" charset="0"/>
              </a:rPr>
              <a:t>Draft Masterplan Airspace Protection</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7A6A0DB4-7354-4D7F-BC1C-F95C0EB8B12A}"/>
                  </a:ext>
                </a:extLst>
              </p14:cNvPr>
              <p14:cNvContentPartPr/>
              <p14:nvPr/>
            </p14:nvContentPartPr>
            <p14:xfrm>
              <a:off x="2077018" y="3009537"/>
              <a:ext cx="18360" cy="18360"/>
            </p14:xfrm>
          </p:contentPart>
        </mc:Choice>
        <mc:Fallback xmlns="">
          <p:pic>
            <p:nvPicPr>
              <p:cNvPr id="8" name="Ink 7">
                <a:extLst>
                  <a:ext uri="{FF2B5EF4-FFF2-40B4-BE49-F238E27FC236}">
                    <a16:creationId xmlns:a16="http://schemas.microsoft.com/office/drawing/2014/main" id="{7A6A0DB4-7354-4D7F-BC1C-F95C0EB8B12A}"/>
                  </a:ext>
                </a:extLst>
              </p:cNvPr>
              <p:cNvPicPr/>
              <p:nvPr/>
            </p:nvPicPr>
            <p:blipFill>
              <a:blip r:embed="rId8"/>
              <a:stretch>
                <a:fillRect/>
              </a:stretch>
            </p:blipFill>
            <p:spPr>
              <a:xfrm>
                <a:off x="2072698" y="3005217"/>
                <a:ext cx="270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E95F70C7-07B1-49A6-A368-8AE4E928A450}"/>
                  </a:ext>
                </a:extLst>
              </p14:cNvPr>
              <p14:cNvContentPartPr/>
              <p14:nvPr/>
            </p14:nvContentPartPr>
            <p14:xfrm>
              <a:off x="2506858" y="3118617"/>
              <a:ext cx="12240" cy="18360"/>
            </p14:xfrm>
          </p:contentPart>
        </mc:Choice>
        <mc:Fallback xmlns="">
          <p:pic>
            <p:nvPicPr>
              <p:cNvPr id="19" name="Ink 18">
                <a:extLst>
                  <a:ext uri="{FF2B5EF4-FFF2-40B4-BE49-F238E27FC236}">
                    <a16:creationId xmlns:a16="http://schemas.microsoft.com/office/drawing/2014/main" id="{E95F70C7-07B1-49A6-A368-8AE4E928A450}"/>
                  </a:ext>
                </a:extLst>
              </p:cNvPr>
              <p:cNvPicPr/>
              <p:nvPr/>
            </p:nvPicPr>
            <p:blipFill>
              <a:blip r:embed="rId10"/>
              <a:stretch>
                <a:fillRect/>
              </a:stretch>
            </p:blipFill>
            <p:spPr>
              <a:xfrm>
                <a:off x="2502661" y="3114297"/>
                <a:ext cx="20633" cy="27000"/>
              </a:xfrm>
              <a:prstGeom prst="rect">
                <a:avLst/>
              </a:prstGeom>
            </p:spPr>
          </p:pic>
        </mc:Fallback>
      </mc:AlternateContent>
      <p:pic>
        <p:nvPicPr>
          <p:cNvPr id="2" name="Picture 1"/>
          <p:cNvPicPr>
            <a:picLocks noChangeAspect="1"/>
          </p:cNvPicPr>
          <p:nvPr/>
        </p:nvPicPr>
        <p:blipFill>
          <a:blip r:embed="rId11"/>
          <a:stretch>
            <a:fillRect/>
          </a:stretch>
        </p:blipFill>
        <p:spPr>
          <a:xfrm>
            <a:off x="1838131" y="1121150"/>
            <a:ext cx="8382410" cy="5414669"/>
          </a:xfrm>
          <a:prstGeom prst="rect">
            <a:avLst/>
          </a:prstGeom>
        </p:spPr>
      </p:pic>
    </p:spTree>
    <p:extLst>
      <p:ext uri="{BB962C8B-B14F-4D97-AF65-F5344CB8AC3E}">
        <p14:creationId xmlns:p14="http://schemas.microsoft.com/office/powerpoint/2010/main" val="13908687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10" name="TextBox 9"/>
          <p:cNvSpPr txBox="1"/>
          <p:nvPr/>
        </p:nvSpPr>
        <p:spPr>
          <a:xfrm>
            <a:off x="1762416" y="454602"/>
            <a:ext cx="8867790" cy="769441"/>
          </a:xfrm>
          <a:prstGeom prst="rect">
            <a:avLst/>
          </a:prstGeom>
          <a:noFill/>
        </p:spPr>
        <p:txBody>
          <a:bodyPr wrap="square" rtlCol="0">
            <a:spAutoFit/>
          </a:bodyPr>
          <a:lstStyle/>
          <a:p>
            <a:pPr algn="ctr"/>
            <a:r>
              <a:rPr lang="en-AU" sz="4400" dirty="0">
                <a:solidFill>
                  <a:schemeClr val="bg2">
                    <a:lumMod val="50000"/>
                  </a:schemeClr>
                </a:solidFill>
                <a:latin typeface="Franklin Gothic Demi" panose="020B0703020102020204" pitchFamily="34" charset="0"/>
              </a:rPr>
              <a:t>Draft Masterplan Noise Exposure</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7A6A0DB4-7354-4D7F-BC1C-F95C0EB8B12A}"/>
                  </a:ext>
                </a:extLst>
              </p14:cNvPr>
              <p14:cNvContentPartPr/>
              <p14:nvPr/>
            </p14:nvContentPartPr>
            <p14:xfrm>
              <a:off x="2077018" y="3009537"/>
              <a:ext cx="18360" cy="18360"/>
            </p14:xfrm>
          </p:contentPart>
        </mc:Choice>
        <mc:Fallback xmlns="">
          <p:pic>
            <p:nvPicPr>
              <p:cNvPr id="8" name="Ink 7">
                <a:extLst>
                  <a:ext uri="{FF2B5EF4-FFF2-40B4-BE49-F238E27FC236}">
                    <a16:creationId xmlns:a16="http://schemas.microsoft.com/office/drawing/2014/main" id="{7A6A0DB4-7354-4D7F-BC1C-F95C0EB8B12A}"/>
                  </a:ext>
                </a:extLst>
              </p:cNvPr>
              <p:cNvPicPr/>
              <p:nvPr/>
            </p:nvPicPr>
            <p:blipFill>
              <a:blip r:embed="rId8"/>
              <a:stretch>
                <a:fillRect/>
              </a:stretch>
            </p:blipFill>
            <p:spPr>
              <a:xfrm>
                <a:off x="2072698" y="3005217"/>
                <a:ext cx="270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9" name="Ink 18">
                <a:extLst>
                  <a:ext uri="{FF2B5EF4-FFF2-40B4-BE49-F238E27FC236}">
                    <a16:creationId xmlns:a16="http://schemas.microsoft.com/office/drawing/2014/main" id="{E95F70C7-07B1-49A6-A368-8AE4E928A450}"/>
                  </a:ext>
                </a:extLst>
              </p14:cNvPr>
              <p14:cNvContentPartPr/>
              <p14:nvPr/>
            </p14:nvContentPartPr>
            <p14:xfrm>
              <a:off x="2506858" y="3118617"/>
              <a:ext cx="12240" cy="18360"/>
            </p14:xfrm>
          </p:contentPart>
        </mc:Choice>
        <mc:Fallback xmlns="">
          <p:pic>
            <p:nvPicPr>
              <p:cNvPr id="19" name="Ink 18">
                <a:extLst>
                  <a:ext uri="{FF2B5EF4-FFF2-40B4-BE49-F238E27FC236}">
                    <a16:creationId xmlns:a16="http://schemas.microsoft.com/office/drawing/2014/main" id="{E95F70C7-07B1-49A6-A368-8AE4E928A450}"/>
                  </a:ext>
                </a:extLst>
              </p:cNvPr>
              <p:cNvPicPr/>
              <p:nvPr/>
            </p:nvPicPr>
            <p:blipFill>
              <a:blip r:embed="rId10"/>
              <a:stretch>
                <a:fillRect/>
              </a:stretch>
            </p:blipFill>
            <p:spPr>
              <a:xfrm>
                <a:off x="2502661" y="3114297"/>
                <a:ext cx="20633" cy="27000"/>
              </a:xfrm>
              <a:prstGeom prst="rect">
                <a:avLst/>
              </a:prstGeom>
            </p:spPr>
          </p:pic>
        </mc:Fallback>
      </mc:AlternateContent>
      <p:pic>
        <p:nvPicPr>
          <p:cNvPr id="2" name="Pictur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81534" y="1224043"/>
            <a:ext cx="4446639" cy="5548531"/>
          </a:xfrm>
          <a:prstGeom prst="rect">
            <a:avLst/>
          </a:prstGeom>
        </p:spPr>
      </p:pic>
    </p:spTree>
    <p:extLst>
      <p:ext uri="{BB962C8B-B14F-4D97-AF65-F5344CB8AC3E}">
        <p14:creationId xmlns:p14="http://schemas.microsoft.com/office/powerpoint/2010/main" val="33279565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pic>
        <p:nvPicPr>
          <p:cNvPr id="6" name="Picture 5"/>
          <p:cNvPicPr>
            <a:picLocks noChangeAspect="1"/>
          </p:cNvPicPr>
          <p:nvPr/>
        </p:nvPicPr>
        <p:blipFill>
          <a:blip r:embed="rId4"/>
          <a:stretch>
            <a:fillRect/>
          </a:stretch>
        </p:blipFill>
        <p:spPr>
          <a:xfrm rot="16200000">
            <a:off x="4327449" y="-1781365"/>
            <a:ext cx="3397566" cy="12052464"/>
          </a:xfrm>
          <a:prstGeom prst="rect">
            <a:avLst/>
          </a:prstGeom>
        </p:spPr>
      </p:pic>
      <p:sp>
        <p:nvSpPr>
          <p:cNvPr id="2" name="Rectangle 1"/>
          <p:cNvSpPr/>
          <p:nvPr/>
        </p:nvSpPr>
        <p:spPr>
          <a:xfrm>
            <a:off x="4333697" y="454602"/>
            <a:ext cx="3587713" cy="769441"/>
          </a:xfrm>
          <a:prstGeom prst="rect">
            <a:avLst/>
          </a:prstGeom>
        </p:spPr>
        <p:txBody>
          <a:bodyPr wrap="none">
            <a:spAutoFit/>
          </a:bodyPr>
          <a:lstStyle/>
          <a:p>
            <a:r>
              <a:rPr lang="en-AU" sz="4400" dirty="0">
                <a:solidFill>
                  <a:schemeClr val="bg2">
                    <a:lumMod val="50000"/>
                  </a:schemeClr>
                </a:solidFill>
                <a:latin typeface="Franklin Gothic Demi" panose="020B0703020102020204" pitchFamily="34" charset="0"/>
              </a:rPr>
              <a:t>Airside Works</a:t>
            </a:r>
          </a:p>
        </p:txBody>
      </p:sp>
    </p:spTree>
    <p:extLst>
      <p:ext uri="{BB962C8B-B14F-4D97-AF65-F5344CB8AC3E}">
        <p14:creationId xmlns:p14="http://schemas.microsoft.com/office/powerpoint/2010/main" val="32133284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2" name="Picture 14" descr="Image result for apron ligh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2030" y="2509264"/>
            <a:ext cx="3059094" cy="305909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508" y="86824"/>
            <a:ext cx="1351477" cy="113721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2" name="TextBox 1"/>
          <p:cNvSpPr txBox="1"/>
          <p:nvPr/>
        </p:nvSpPr>
        <p:spPr>
          <a:xfrm>
            <a:off x="2244666" y="325057"/>
            <a:ext cx="8375370" cy="769441"/>
          </a:xfrm>
          <a:prstGeom prst="rect">
            <a:avLst/>
          </a:prstGeom>
          <a:noFill/>
        </p:spPr>
        <p:txBody>
          <a:bodyPr wrap="none" rtlCol="0">
            <a:spAutoFit/>
          </a:bodyPr>
          <a:lstStyle/>
          <a:p>
            <a:r>
              <a:rPr lang="en-AU" sz="4400" dirty="0">
                <a:solidFill>
                  <a:schemeClr val="bg2">
                    <a:lumMod val="50000"/>
                  </a:schemeClr>
                </a:solidFill>
                <a:latin typeface="Franklin Gothic Demi" panose="020B0703020102020204" pitchFamily="34" charset="0"/>
              </a:rPr>
              <a:t>MIRL Runway and Apron Lighting</a:t>
            </a:r>
          </a:p>
        </p:txBody>
      </p:sp>
      <p:pic>
        <p:nvPicPr>
          <p:cNvPr id="2050" name="Picture 2" descr="Image result for runway light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376" y="1455330"/>
            <a:ext cx="7871654" cy="24355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runway lighti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0375" y="4038811"/>
            <a:ext cx="4349382" cy="2529744"/>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6" descr="Image result for apron lighti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8" name="AutoShape 10" descr="Image result for apron lighti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9" name="AutoShape 12" descr="Image result for apron lighti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2855783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6" name="Rectangle 5"/>
          <p:cNvSpPr/>
          <p:nvPr/>
        </p:nvSpPr>
        <p:spPr>
          <a:xfrm>
            <a:off x="1095439" y="371546"/>
            <a:ext cx="10064231" cy="769441"/>
          </a:xfrm>
          <a:prstGeom prst="rect">
            <a:avLst/>
          </a:prstGeom>
        </p:spPr>
        <p:txBody>
          <a:bodyPr wrap="square">
            <a:spAutoFit/>
          </a:bodyPr>
          <a:lstStyle/>
          <a:p>
            <a:pPr algn="ctr"/>
            <a:r>
              <a:rPr lang="en-AU" sz="4400" dirty="0">
                <a:solidFill>
                  <a:schemeClr val="bg2">
                    <a:lumMod val="50000"/>
                  </a:schemeClr>
                </a:solidFill>
                <a:latin typeface="Franklin Gothic Demi" panose="020B0703020102020204" pitchFamily="34" charset="0"/>
              </a:rPr>
              <a:t>The</a:t>
            </a:r>
            <a:r>
              <a:rPr lang="en-AU" sz="4400" dirty="0">
                <a:solidFill>
                  <a:schemeClr val="bg2">
                    <a:lumMod val="50000"/>
                  </a:schemeClr>
                </a:solidFill>
                <a:latin typeface="Arial" charset="0"/>
                <a:cs typeface="Arial" charset="0"/>
              </a:rPr>
              <a:t> </a:t>
            </a:r>
            <a:r>
              <a:rPr lang="en-AU" sz="4400" dirty="0">
                <a:solidFill>
                  <a:schemeClr val="bg2">
                    <a:lumMod val="50000"/>
                  </a:schemeClr>
                </a:solidFill>
                <a:latin typeface="Franklin Gothic Demi" panose="020B0703020102020204" pitchFamily="34" charset="0"/>
              </a:rPr>
              <a:t>Past, Present &amp; the Future</a:t>
            </a: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46802" y="3116424"/>
            <a:ext cx="2392071" cy="1794052"/>
          </a:xfrm>
          <a:prstGeom prst="rect">
            <a:avLst/>
          </a:prstGeom>
        </p:spPr>
      </p:pic>
      <p:pic>
        <p:nvPicPr>
          <p:cNvPr id="7" name="Picture 6" descr="cid:261"/>
          <p:cNvPicPr/>
          <p:nvPr/>
        </p:nvPicPr>
        <p:blipFill>
          <a:blip r:embed="rId5" r:link="rId6" cstate="print">
            <a:extLst>
              <a:ext uri="{28A0092B-C50C-407E-A947-70E740481C1C}">
                <a14:useLocalDpi xmlns:a14="http://schemas.microsoft.com/office/drawing/2010/main" val="0"/>
              </a:ext>
            </a:extLst>
          </a:blip>
          <a:srcRect/>
          <a:stretch>
            <a:fillRect/>
          </a:stretch>
        </p:blipFill>
        <p:spPr bwMode="auto">
          <a:xfrm>
            <a:off x="7064575" y="1309235"/>
            <a:ext cx="2165450" cy="2418812"/>
          </a:xfrm>
          <a:prstGeom prst="rect">
            <a:avLst/>
          </a:prstGeom>
          <a:noFill/>
          <a:ln>
            <a:noFill/>
          </a:ln>
        </p:spPr>
      </p:pic>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55258" y="1288763"/>
            <a:ext cx="2383615" cy="1787711"/>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46803" y="4950426"/>
            <a:ext cx="2416642" cy="1812482"/>
          </a:xfrm>
          <a:prstGeom prst="rect">
            <a:avLst/>
          </a:prstGeom>
        </p:spPr>
      </p:pic>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6697182" y="4191158"/>
            <a:ext cx="2939143" cy="2204357"/>
          </a:xfrm>
          <a:prstGeom prst="rect">
            <a:avLst/>
          </a:prstGeom>
          <a:ln w="25400">
            <a:solidFill>
              <a:schemeClr val="bg1"/>
            </a:solidFill>
          </a:ln>
        </p:spPr>
      </p:pic>
      <p:pic>
        <p:nvPicPr>
          <p:cNvPr id="12" name="Picture 11"/>
          <p:cNvPicPr>
            <a:picLocks noChangeAspect="1"/>
          </p:cNvPicPr>
          <p:nvPr/>
        </p:nvPicPr>
        <p:blipFill>
          <a:blip r:embed="rId10"/>
          <a:stretch>
            <a:fillRect/>
          </a:stretch>
        </p:blipFill>
        <p:spPr>
          <a:xfrm>
            <a:off x="4245296" y="1309235"/>
            <a:ext cx="2660891" cy="2251306"/>
          </a:xfrm>
          <a:prstGeom prst="rect">
            <a:avLst/>
          </a:prstGeom>
        </p:spPr>
      </p:pic>
      <p:pic>
        <p:nvPicPr>
          <p:cNvPr id="13" name="Picture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47492" y="5010049"/>
            <a:ext cx="6644516" cy="1718122"/>
          </a:xfrm>
          <a:prstGeom prst="rect">
            <a:avLst/>
          </a:prstGeom>
        </p:spPr>
      </p:pic>
      <p:pic>
        <p:nvPicPr>
          <p:cNvPr id="14" name="Picture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33965" y="1288763"/>
            <a:ext cx="3924546" cy="2593004"/>
          </a:xfrm>
          <a:prstGeom prst="rect">
            <a:avLst/>
          </a:prstGeom>
        </p:spPr>
      </p:pic>
      <p:sp>
        <p:nvSpPr>
          <p:cNvPr id="15" name="TextBox 14"/>
          <p:cNvSpPr txBox="1"/>
          <p:nvPr/>
        </p:nvSpPr>
        <p:spPr>
          <a:xfrm>
            <a:off x="173494" y="4315103"/>
            <a:ext cx="3834881" cy="261610"/>
          </a:xfrm>
          <a:prstGeom prst="rect">
            <a:avLst/>
          </a:prstGeom>
          <a:noFill/>
        </p:spPr>
        <p:txBody>
          <a:bodyPr wrap="square" rtlCol="0">
            <a:spAutoFit/>
          </a:bodyPr>
          <a:lstStyle/>
          <a:p>
            <a:r>
              <a:rPr lang="en-AU" sz="1100" dirty="0"/>
              <a:t>Source - The Town of Port Hedland Local History Collection</a:t>
            </a:r>
          </a:p>
        </p:txBody>
      </p:sp>
      <p:pic>
        <p:nvPicPr>
          <p:cNvPr id="16" name="Picture 15" descr="O:\LOCAL HISTORY 2015 &amp; 2016\2016\120 Years Celebrations\120 Images\8d\Air Term 1971.jpg"/>
          <p:cNvPicPr/>
          <p:nvPr/>
        </p:nvPicPr>
        <p:blipFill rotWithShape="1">
          <a:blip r:embed="rId13" cstate="email">
            <a:extLst>
              <a:ext uri="{BEBA8EAE-BF5A-486C-A8C5-ECC9F3942E4B}">
                <a14:imgProps xmlns:a14="http://schemas.microsoft.com/office/drawing/2010/main">
                  <a14:imgLayer r:embed="rId14">
                    <a14:imgEffect>
                      <a14:brightnessContrast bright="40000" contrast="-20000"/>
                    </a14:imgEffect>
                  </a14:imgLayer>
                </a14:imgProps>
              </a:ext>
              <a:ext uri="{28A0092B-C50C-407E-A947-70E740481C1C}">
                <a14:useLocalDpi xmlns:a14="http://schemas.microsoft.com/office/drawing/2010/main"/>
              </a:ext>
            </a:extLst>
          </a:blip>
          <a:srcRect l="47291" t="36328" r="19897" b="36068"/>
          <a:stretch/>
        </p:blipFill>
        <p:spPr bwMode="auto">
          <a:xfrm>
            <a:off x="4286246" y="3620164"/>
            <a:ext cx="2605762" cy="1330262"/>
          </a:xfrm>
          <a:prstGeom prst="rect">
            <a:avLst/>
          </a:prstGeom>
          <a:noFill/>
          <a:ln>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237564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702" y="477008"/>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2534" y="477008"/>
            <a:ext cx="1351477" cy="1137219"/>
          </a:xfrm>
          <a:prstGeom prst="rect">
            <a:avLst/>
          </a:prstGeom>
        </p:spPr>
      </p:pic>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0E02B756-D04B-4DF3-8B71-80C592F9B196}"/>
                  </a:ext>
                </a:extLst>
              </p14:cNvPr>
              <p14:cNvContentPartPr/>
              <p14:nvPr/>
            </p14:nvContentPartPr>
            <p14:xfrm>
              <a:off x="1525858" y="2264697"/>
              <a:ext cx="6300" cy="180"/>
            </p14:xfrm>
          </p:contentPart>
        </mc:Choice>
        <mc:Fallback xmlns="">
          <p:pic>
            <p:nvPicPr>
              <p:cNvPr id="12" name="Ink 11">
                <a:extLst>
                  <a:ext uri="{FF2B5EF4-FFF2-40B4-BE49-F238E27FC236}">
                    <a16:creationId xmlns:a16="http://schemas.microsoft.com/office/drawing/2014/main" id="{0E02B756-D04B-4DF3-8B71-80C592F9B196}"/>
                  </a:ext>
                </a:extLst>
              </p:cNvPr>
              <p:cNvPicPr/>
              <p:nvPr/>
            </p:nvPicPr>
            <p:blipFill>
              <a:blip r:embed="rId5"/>
              <a:stretch>
                <a:fillRect/>
              </a:stretch>
            </p:blipFill>
            <p:spPr>
              <a:xfrm>
                <a:off x="1523698" y="2262537"/>
                <a:ext cx="10620" cy="45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CF35CE24-BB5E-4AEF-9BF1-8E0082E6161D}"/>
                  </a:ext>
                </a:extLst>
              </p14:cNvPr>
              <p14:cNvContentPartPr/>
              <p14:nvPr/>
            </p14:nvContentPartPr>
            <p14:xfrm>
              <a:off x="2543218" y="3730257"/>
              <a:ext cx="48600" cy="18360"/>
            </p14:xfrm>
          </p:contentPart>
        </mc:Choice>
        <mc:Fallback xmlns="">
          <p:pic>
            <p:nvPicPr>
              <p:cNvPr id="13" name="Ink 12">
                <a:extLst>
                  <a:ext uri="{FF2B5EF4-FFF2-40B4-BE49-F238E27FC236}">
                    <a16:creationId xmlns:a16="http://schemas.microsoft.com/office/drawing/2014/main" id="{CF35CE24-BB5E-4AEF-9BF1-8E0082E6161D}"/>
                  </a:ext>
                </a:extLst>
              </p:cNvPr>
              <p:cNvPicPr/>
              <p:nvPr/>
            </p:nvPicPr>
            <p:blipFill>
              <a:blip r:embed="rId7"/>
              <a:stretch>
                <a:fillRect/>
              </a:stretch>
            </p:blipFill>
            <p:spPr>
              <a:xfrm>
                <a:off x="2538930" y="3725937"/>
                <a:ext cx="57176"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4" name="Ink 13">
                <a:extLst>
                  <a:ext uri="{FF2B5EF4-FFF2-40B4-BE49-F238E27FC236}">
                    <a16:creationId xmlns:a16="http://schemas.microsoft.com/office/drawing/2014/main" id="{39CECF28-3F5E-4E42-94E1-21DAB2B00919}"/>
                  </a:ext>
                </a:extLst>
              </p14:cNvPr>
              <p14:cNvContentPartPr/>
              <p14:nvPr/>
            </p14:nvContentPartPr>
            <p14:xfrm>
              <a:off x="4687018" y="3366837"/>
              <a:ext cx="24480" cy="24480"/>
            </p14:xfrm>
          </p:contentPart>
        </mc:Choice>
        <mc:Fallback xmlns="">
          <p:pic>
            <p:nvPicPr>
              <p:cNvPr id="14" name="Ink 13">
                <a:extLst>
                  <a:ext uri="{FF2B5EF4-FFF2-40B4-BE49-F238E27FC236}">
                    <a16:creationId xmlns:a16="http://schemas.microsoft.com/office/drawing/2014/main" id="{39CECF28-3F5E-4E42-94E1-21DAB2B00919}"/>
                  </a:ext>
                </a:extLst>
              </p:cNvPr>
              <p:cNvPicPr/>
              <p:nvPr/>
            </p:nvPicPr>
            <p:blipFill>
              <a:blip r:embed="rId9"/>
              <a:stretch>
                <a:fillRect/>
              </a:stretch>
            </p:blipFill>
            <p:spPr>
              <a:xfrm>
                <a:off x="4682698" y="3362517"/>
                <a:ext cx="3312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 name="Ink 2">
                <a:extLst>
                  <a:ext uri="{FF2B5EF4-FFF2-40B4-BE49-F238E27FC236}">
                    <a16:creationId xmlns:a16="http://schemas.microsoft.com/office/drawing/2014/main" id="{A6891A4E-C7A8-4AA5-8466-B1B300B5B893}"/>
                  </a:ext>
                </a:extLst>
              </p14:cNvPr>
              <p14:cNvContentPartPr/>
              <p14:nvPr/>
            </p14:nvContentPartPr>
            <p14:xfrm>
              <a:off x="3415318" y="2264697"/>
              <a:ext cx="12240" cy="12240"/>
            </p14:xfrm>
          </p:contentPart>
        </mc:Choice>
        <mc:Fallback xmlns="">
          <p:pic>
            <p:nvPicPr>
              <p:cNvPr id="3" name="Ink 2">
                <a:extLst>
                  <a:ext uri="{FF2B5EF4-FFF2-40B4-BE49-F238E27FC236}">
                    <a16:creationId xmlns:a16="http://schemas.microsoft.com/office/drawing/2014/main" id="{A6891A4E-C7A8-4AA5-8466-B1B300B5B893}"/>
                  </a:ext>
                </a:extLst>
              </p:cNvPr>
              <p:cNvPicPr/>
              <p:nvPr/>
            </p:nvPicPr>
            <p:blipFill>
              <a:blip r:embed="rId11"/>
              <a:stretch>
                <a:fillRect/>
              </a:stretch>
            </p:blipFill>
            <p:spPr>
              <a:xfrm>
                <a:off x="3411121" y="2260500"/>
                <a:ext cx="20633" cy="20633"/>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Ink 6">
                <a:extLst>
                  <a:ext uri="{FF2B5EF4-FFF2-40B4-BE49-F238E27FC236}">
                    <a16:creationId xmlns:a16="http://schemas.microsoft.com/office/drawing/2014/main" id="{0A044475-2AA3-4996-AAFE-78F627F006FF}"/>
                  </a:ext>
                </a:extLst>
              </p14:cNvPr>
              <p14:cNvContentPartPr/>
              <p14:nvPr/>
            </p14:nvContentPartPr>
            <p14:xfrm>
              <a:off x="2252518" y="1447137"/>
              <a:ext cx="30420" cy="180"/>
            </p14:xfrm>
          </p:contentPart>
        </mc:Choice>
        <mc:Fallback xmlns="">
          <p:pic>
            <p:nvPicPr>
              <p:cNvPr id="7" name="Ink 6">
                <a:extLst>
                  <a:ext uri="{FF2B5EF4-FFF2-40B4-BE49-F238E27FC236}">
                    <a16:creationId xmlns:a16="http://schemas.microsoft.com/office/drawing/2014/main" id="{0A044475-2AA3-4996-AAFE-78F627F006FF}"/>
                  </a:ext>
                </a:extLst>
              </p:cNvPr>
              <p:cNvPicPr/>
              <p:nvPr/>
            </p:nvPicPr>
            <p:blipFill>
              <a:blip r:embed="rId13"/>
              <a:stretch>
                <a:fillRect/>
              </a:stretch>
            </p:blipFill>
            <p:spPr>
              <a:xfrm>
                <a:off x="2248273" y="1444977"/>
                <a:ext cx="38909" cy="45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 name="Ink 8">
                <a:extLst>
                  <a:ext uri="{FF2B5EF4-FFF2-40B4-BE49-F238E27FC236}">
                    <a16:creationId xmlns:a16="http://schemas.microsoft.com/office/drawing/2014/main" id="{AB87F116-A19A-4098-A397-7D44F54417EA}"/>
                  </a:ext>
                </a:extLst>
              </p14:cNvPr>
              <p14:cNvContentPartPr/>
              <p14:nvPr/>
            </p14:nvContentPartPr>
            <p14:xfrm>
              <a:off x="10888018" y="4499217"/>
              <a:ext cx="30420" cy="18360"/>
            </p14:xfrm>
          </p:contentPart>
        </mc:Choice>
        <mc:Fallback xmlns="">
          <p:pic>
            <p:nvPicPr>
              <p:cNvPr id="9" name="Ink 8">
                <a:extLst>
                  <a:ext uri="{FF2B5EF4-FFF2-40B4-BE49-F238E27FC236}">
                    <a16:creationId xmlns:a16="http://schemas.microsoft.com/office/drawing/2014/main" id="{AB87F116-A19A-4098-A397-7D44F54417EA}"/>
                  </a:ext>
                </a:extLst>
              </p:cNvPr>
              <p:cNvPicPr/>
              <p:nvPr/>
            </p:nvPicPr>
            <p:blipFill>
              <a:blip r:embed="rId15"/>
              <a:stretch>
                <a:fillRect/>
              </a:stretch>
            </p:blipFill>
            <p:spPr>
              <a:xfrm>
                <a:off x="10883773" y="4494897"/>
                <a:ext cx="38909"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8" name="Ink 17">
                <a:extLst>
                  <a:ext uri="{FF2B5EF4-FFF2-40B4-BE49-F238E27FC236}">
                    <a16:creationId xmlns:a16="http://schemas.microsoft.com/office/drawing/2014/main" id="{BD997923-6A15-4145-9796-5E9F0F0BC2B4}"/>
                  </a:ext>
                </a:extLst>
              </p14:cNvPr>
              <p14:cNvContentPartPr/>
              <p14:nvPr/>
            </p14:nvContentPartPr>
            <p14:xfrm>
              <a:off x="7284778" y="3039777"/>
              <a:ext cx="48600" cy="12240"/>
            </p14:xfrm>
          </p:contentPart>
        </mc:Choice>
        <mc:Fallback xmlns="">
          <p:pic>
            <p:nvPicPr>
              <p:cNvPr id="18" name="Ink 17">
                <a:extLst>
                  <a:ext uri="{FF2B5EF4-FFF2-40B4-BE49-F238E27FC236}">
                    <a16:creationId xmlns:a16="http://schemas.microsoft.com/office/drawing/2014/main" id="{BD997923-6A15-4145-9796-5E9F0F0BC2B4}"/>
                  </a:ext>
                </a:extLst>
              </p:cNvPr>
              <p:cNvPicPr/>
              <p:nvPr/>
            </p:nvPicPr>
            <p:blipFill>
              <a:blip r:embed="rId20"/>
              <a:stretch>
                <a:fillRect/>
              </a:stretch>
            </p:blipFill>
            <p:spPr>
              <a:xfrm>
                <a:off x="7280490" y="3035580"/>
                <a:ext cx="57176" cy="20633"/>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9" name="Ink 18">
                <a:extLst>
                  <a:ext uri="{FF2B5EF4-FFF2-40B4-BE49-F238E27FC236}">
                    <a16:creationId xmlns:a16="http://schemas.microsoft.com/office/drawing/2014/main" id="{8CFF8895-F88F-4CB0-94BA-684EC4124D10}"/>
                  </a:ext>
                </a:extLst>
              </p14:cNvPr>
              <p14:cNvContentPartPr/>
              <p14:nvPr/>
            </p14:nvContentPartPr>
            <p14:xfrm>
              <a:off x="8368738" y="2519037"/>
              <a:ext cx="18360" cy="12240"/>
            </p14:xfrm>
          </p:contentPart>
        </mc:Choice>
        <mc:Fallback xmlns="">
          <p:pic>
            <p:nvPicPr>
              <p:cNvPr id="19" name="Ink 18">
                <a:extLst>
                  <a:ext uri="{FF2B5EF4-FFF2-40B4-BE49-F238E27FC236}">
                    <a16:creationId xmlns:a16="http://schemas.microsoft.com/office/drawing/2014/main" id="{8CFF8895-F88F-4CB0-94BA-684EC4124D10}"/>
                  </a:ext>
                </a:extLst>
              </p:cNvPr>
              <p:cNvPicPr/>
              <p:nvPr/>
            </p:nvPicPr>
            <p:blipFill>
              <a:blip r:embed="rId22"/>
              <a:stretch>
                <a:fillRect/>
              </a:stretch>
            </p:blipFill>
            <p:spPr>
              <a:xfrm>
                <a:off x="8364418" y="2514840"/>
                <a:ext cx="27000" cy="20633"/>
              </a:xfrm>
              <a:prstGeom prst="rect">
                <a:avLst/>
              </a:prstGeom>
            </p:spPr>
          </p:pic>
        </mc:Fallback>
      </mc:AlternateContent>
      <p:pic>
        <p:nvPicPr>
          <p:cNvPr id="16" name="Picture 15"/>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684201" y="477008"/>
            <a:ext cx="8708333" cy="5804138"/>
          </a:xfrm>
          <a:prstGeom prst="rect">
            <a:avLst/>
          </a:prstGeom>
          <a:ln>
            <a:noFill/>
          </a:ln>
          <a:effectLst>
            <a:softEdge rad="112500"/>
          </a:effectLst>
        </p:spPr>
      </p:pic>
      <p:sp>
        <p:nvSpPr>
          <p:cNvPr id="2" name="Rectangle 1"/>
          <p:cNvSpPr/>
          <p:nvPr/>
        </p:nvSpPr>
        <p:spPr>
          <a:xfrm>
            <a:off x="4044391" y="4740961"/>
            <a:ext cx="3987952" cy="923330"/>
          </a:xfrm>
          <a:prstGeom prst="rect">
            <a:avLst/>
          </a:prstGeom>
        </p:spPr>
        <p:txBody>
          <a:bodyPr wrap="square">
            <a:spAutoFit/>
          </a:bodyPr>
          <a:lstStyle/>
          <a:p>
            <a:r>
              <a:rPr lang="en-AU" sz="5400" b="1" dirty="0">
                <a:solidFill>
                  <a:schemeClr val="bg1"/>
                </a:solidFill>
                <a:latin typeface="Arial" charset="0"/>
                <a:cs typeface="Arial" charset="0"/>
              </a:rPr>
              <a:t>Thank you</a:t>
            </a:r>
            <a:endParaRPr lang="en-AU" b="1" dirty="0">
              <a:solidFill>
                <a:schemeClr val="bg1"/>
              </a:solidFill>
              <a:latin typeface="Arial" charset="0"/>
              <a:cs typeface="Arial" charset="0"/>
            </a:endParaRPr>
          </a:p>
        </p:txBody>
      </p:sp>
    </p:spTree>
    <p:extLst>
      <p:ext uri="{BB962C8B-B14F-4D97-AF65-F5344CB8AC3E}">
        <p14:creationId xmlns:p14="http://schemas.microsoft.com/office/powerpoint/2010/main" val="552834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2" name="Rectangle 1"/>
          <p:cNvSpPr/>
          <p:nvPr/>
        </p:nvSpPr>
        <p:spPr>
          <a:xfrm>
            <a:off x="1778146" y="270712"/>
            <a:ext cx="8592929" cy="769441"/>
          </a:xfrm>
          <a:prstGeom prst="rect">
            <a:avLst/>
          </a:prstGeom>
        </p:spPr>
        <p:txBody>
          <a:bodyPr wrap="none">
            <a:spAutoFit/>
          </a:bodyPr>
          <a:lstStyle/>
          <a:p>
            <a:pPr algn="ctr"/>
            <a:r>
              <a:rPr lang="en-AU" sz="4400" dirty="0">
                <a:solidFill>
                  <a:schemeClr val="bg2">
                    <a:lumMod val="50000"/>
                  </a:schemeClr>
                </a:solidFill>
                <a:latin typeface="Franklin Gothic Demi" panose="020B0703020102020204" pitchFamily="34" charset="0"/>
              </a:rPr>
              <a:t>Port Hedland International Airport</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91297" y="1815610"/>
            <a:ext cx="4917833" cy="368837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918" y="1551841"/>
            <a:ext cx="6650696" cy="4497267"/>
          </a:xfrm>
          <a:prstGeom prst="rect">
            <a:avLst/>
          </a:prstGeom>
        </p:spPr>
      </p:pic>
    </p:spTree>
    <p:extLst>
      <p:ext uri="{BB962C8B-B14F-4D97-AF65-F5344CB8AC3E}">
        <p14:creationId xmlns:p14="http://schemas.microsoft.com/office/powerpoint/2010/main" val="3597751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0327" y="2593047"/>
            <a:ext cx="2915888" cy="2186917"/>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157" y="86824"/>
            <a:ext cx="1351477" cy="113721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7484" y="86825"/>
            <a:ext cx="1351477" cy="1137219"/>
          </a:xfrm>
          <a:prstGeom prst="rect">
            <a:avLst/>
          </a:prstGeom>
        </p:spPr>
      </p:pic>
      <p:sp>
        <p:nvSpPr>
          <p:cNvPr id="2" name="TextBox 1"/>
          <p:cNvSpPr txBox="1"/>
          <p:nvPr/>
        </p:nvSpPr>
        <p:spPr>
          <a:xfrm>
            <a:off x="2886296" y="407899"/>
            <a:ext cx="6268063" cy="769441"/>
          </a:xfrm>
          <a:prstGeom prst="rect">
            <a:avLst/>
          </a:prstGeom>
          <a:noFill/>
        </p:spPr>
        <p:txBody>
          <a:bodyPr wrap="none" rtlCol="0">
            <a:spAutoFit/>
          </a:bodyPr>
          <a:lstStyle/>
          <a:p>
            <a:r>
              <a:rPr lang="en-AU" sz="4400" dirty="0">
                <a:solidFill>
                  <a:schemeClr val="bg2">
                    <a:lumMod val="50000"/>
                  </a:schemeClr>
                </a:solidFill>
                <a:latin typeface="Franklin Gothic Demi" panose="020B0703020102020204" pitchFamily="34" charset="0"/>
              </a:rPr>
              <a:t>Community Engagement</a:t>
            </a:r>
          </a:p>
        </p:txBody>
      </p:sp>
      <p:sp>
        <p:nvSpPr>
          <p:cNvPr id="3" name="TextBox 2"/>
          <p:cNvSpPr txBox="1"/>
          <p:nvPr/>
        </p:nvSpPr>
        <p:spPr>
          <a:xfrm>
            <a:off x="264291" y="1313454"/>
            <a:ext cx="6049109" cy="2862322"/>
          </a:xfrm>
          <a:prstGeom prst="rect">
            <a:avLst/>
          </a:prstGeom>
          <a:noFill/>
        </p:spPr>
        <p:txBody>
          <a:bodyPr wrap="square" rtlCol="0">
            <a:spAutoFit/>
          </a:bodyPr>
          <a:lstStyle/>
          <a:p>
            <a:r>
              <a:rPr lang="en-AU" b="1" dirty="0">
                <a:cs typeface="Arial" panose="020B0604020202020204" pitchFamily="34" charset="0"/>
              </a:rPr>
              <a:t>Sponsorship</a:t>
            </a:r>
          </a:p>
          <a:p>
            <a:pPr marL="285750" indent="-285750">
              <a:buFont typeface="Arial" panose="020B0604020202020204" pitchFamily="34" charset="0"/>
              <a:buChar char="•"/>
            </a:pPr>
            <a:r>
              <a:rPr lang="en-AU" dirty="0">
                <a:cs typeface="Arial" panose="020B0604020202020204" pitchFamily="34" charset="0"/>
              </a:rPr>
              <a:t>Royal Flying Doctor Service WA Major sponsor $150K</a:t>
            </a:r>
          </a:p>
          <a:p>
            <a:pPr marL="285750" indent="-285750">
              <a:buFont typeface="Arial" panose="020B0604020202020204" pitchFamily="34" charset="0"/>
              <a:buChar char="•"/>
            </a:pPr>
            <a:r>
              <a:rPr lang="en-AU" dirty="0">
                <a:cs typeface="Arial" panose="020B0604020202020204" pitchFamily="34" charset="0"/>
              </a:rPr>
              <a:t>Northwest Festival</a:t>
            </a:r>
          </a:p>
          <a:p>
            <a:pPr marL="285750" indent="-285750">
              <a:buFont typeface="Arial" panose="020B0604020202020204" pitchFamily="34" charset="0"/>
              <a:buChar char="•"/>
            </a:pPr>
            <a:r>
              <a:rPr lang="en-AU" dirty="0">
                <a:cs typeface="Arial" panose="020B0604020202020204" pitchFamily="34" charset="0"/>
              </a:rPr>
              <a:t>Hedland Art Awards, Supporting Partner, $10K</a:t>
            </a:r>
          </a:p>
          <a:p>
            <a:pPr marL="285750" indent="-285750">
              <a:buFont typeface="Arial" panose="020B0604020202020204" pitchFamily="34" charset="0"/>
              <a:buChar char="•"/>
            </a:pPr>
            <a:r>
              <a:rPr lang="en-AU" dirty="0">
                <a:cs typeface="Arial" panose="020B0604020202020204" pitchFamily="34" charset="0"/>
              </a:rPr>
              <a:t>Teacher of the Year Award, Hedland Senior High School </a:t>
            </a:r>
          </a:p>
          <a:p>
            <a:pPr marL="285750" indent="-285750">
              <a:buFont typeface="Arial" panose="020B0604020202020204" pitchFamily="34" charset="0"/>
              <a:buChar char="•"/>
            </a:pPr>
            <a:r>
              <a:rPr lang="en-AU" dirty="0">
                <a:cs typeface="Arial" panose="020B0604020202020204" pitchFamily="34" charset="0"/>
              </a:rPr>
              <a:t>Pink Ribbon Breakfast, Breast Cancer Research </a:t>
            </a:r>
          </a:p>
          <a:p>
            <a:pPr marL="285750" indent="-285750">
              <a:buFont typeface="Arial" panose="020B0604020202020204" pitchFamily="34" charset="0"/>
              <a:buChar char="•"/>
            </a:pPr>
            <a:r>
              <a:rPr lang="en-AU" dirty="0">
                <a:cs typeface="Arial" panose="020B0604020202020204" pitchFamily="34" charset="0"/>
              </a:rPr>
              <a:t>Port Hedland Golf Classic</a:t>
            </a:r>
          </a:p>
          <a:p>
            <a:pPr marL="285750" indent="-285750">
              <a:buFont typeface="Arial" panose="020B0604020202020204" pitchFamily="34" charset="0"/>
              <a:buChar char="•"/>
            </a:pPr>
            <a:r>
              <a:rPr lang="en-AU" dirty="0">
                <a:cs typeface="Arial" panose="020B0604020202020204" pitchFamily="34" charset="0"/>
              </a:rPr>
              <a:t>Fortescue South Hedland Swans Football Club</a:t>
            </a:r>
          </a:p>
          <a:p>
            <a:pPr marL="285750" indent="-285750">
              <a:buFont typeface="Arial" panose="020B0604020202020204" pitchFamily="34" charset="0"/>
              <a:buChar char="•"/>
            </a:pPr>
            <a:r>
              <a:rPr lang="en-AU" dirty="0">
                <a:cs typeface="Arial" panose="020B0604020202020204" pitchFamily="34" charset="0"/>
              </a:rPr>
              <a:t>Care for Hedland</a:t>
            </a:r>
          </a:p>
          <a:p>
            <a:pPr marL="285750" indent="-2857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02520" y="1434366"/>
            <a:ext cx="1425693" cy="1069270"/>
          </a:xfrm>
          <a:prstGeom prst="rect">
            <a:avLst/>
          </a:prstGeom>
        </p:spPr>
      </p:pic>
      <p:sp>
        <p:nvSpPr>
          <p:cNvPr id="7" name="TextBox 6"/>
          <p:cNvSpPr txBox="1"/>
          <p:nvPr/>
        </p:nvSpPr>
        <p:spPr>
          <a:xfrm>
            <a:off x="210244" y="3947821"/>
            <a:ext cx="6049109" cy="2585323"/>
          </a:xfrm>
          <a:prstGeom prst="rect">
            <a:avLst/>
          </a:prstGeom>
          <a:noFill/>
        </p:spPr>
        <p:txBody>
          <a:bodyPr wrap="square" rtlCol="0">
            <a:spAutoFit/>
          </a:bodyPr>
          <a:lstStyle/>
          <a:p>
            <a:r>
              <a:rPr lang="en-AU" b="1" dirty="0">
                <a:cs typeface="Arial" panose="020B0604020202020204" pitchFamily="34" charset="0"/>
              </a:rPr>
              <a:t>Participation, engagement and community support</a:t>
            </a:r>
          </a:p>
          <a:p>
            <a:pPr marL="285750" indent="-285750">
              <a:buFont typeface="Arial" panose="020B0604020202020204" pitchFamily="34" charset="0"/>
              <a:buChar char="•"/>
            </a:pPr>
            <a:r>
              <a:rPr lang="en-AU" dirty="0">
                <a:cs typeface="Arial" panose="020B0604020202020204" pitchFamily="34" charset="0"/>
              </a:rPr>
              <a:t>PHIA Community Consultation Group (CLG)</a:t>
            </a:r>
          </a:p>
          <a:p>
            <a:pPr marL="285750" indent="-285750">
              <a:buFont typeface="Arial" panose="020B0604020202020204" pitchFamily="34" charset="0"/>
              <a:buChar char="•"/>
            </a:pPr>
            <a:r>
              <a:rPr lang="en-AU" dirty="0">
                <a:cs typeface="Arial" panose="020B0604020202020204" pitchFamily="34" charset="0"/>
              </a:rPr>
              <a:t>Simulated Emergency Exercise “</a:t>
            </a:r>
            <a:r>
              <a:rPr lang="en-AU" dirty="0" err="1">
                <a:cs typeface="Arial" panose="020B0604020202020204" pitchFamily="34" charset="0"/>
              </a:rPr>
              <a:t>Wedgetail</a:t>
            </a:r>
            <a:r>
              <a:rPr lang="en-AU" dirty="0">
                <a:cs typeface="Arial" panose="020B0604020202020204" pitchFamily="34" charset="0"/>
              </a:rPr>
              <a:t>”</a:t>
            </a:r>
          </a:p>
          <a:p>
            <a:pPr marL="285750" indent="-285750">
              <a:buFont typeface="Arial" panose="020B0604020202020204" pitchFamily="34" charset="0"/>
              <a:buChar char="•"/>
            </a:pPr>
            <a:r>
              <a:rPr lang="en-AU" dirty="0" err="1">
                <a:cs typeface="Arial" panose="020B0604020202020204" pitchFamily="34" charset="0"/>
              </a:rPr>
              <a:t>Karijini</a:t>
            </a:r>
            <a:r>
              <a:rPr lang="en-AU" dirty="0">
                <a:cs typeface="Arial" panose="020B0604020202020204" pitchFamily="34" charset="0"/>
              </a:rPr>
              <a:t> Experience</a:t>
            </a:r>
          </a:p>
          <a:p>
            <a:pPr marL="285750" indent="-285750">
              <a:buFont typeface="Arial" panose="020B0604020202020204" pitchFamily="34" charset="0"/>
              <a:buChar char="•"/>
            </a:pPr>
            <a:r>
              <a:rPr lang="en-AU" dirty="0">
                <a:cs typeface="Arial" panose="020B0604020202020204" pitchFamily="34" charset="0"/>
              </a:rPr>
              <a:t>Port Hedland Visitors Centre</a:t>
            </a:r>
          </a:p>
          <a:p>
            <a:pPr marL="285750" indent="-285750">
              <a:buFont typeface="Arial" panose="020B0604020202020204" pitchFamily="34" charset="0"/>
              <a:buChar char="•"/>
            </a:pPr>
            <a:r>
              <a:rPr lang="en-AU" dirty="0">
                <a:cs typeface="Arial" panose="020B0604020202020204" pitchFamily="34" charset="0"/>
              </a:rPr>
              <a:t>WA Country Health Service Pilbara</a:t>
            </a:r>
          </a:p>
          <a:p>
            <a:pPr marL="285750" indent="-285750">
              <a:buFont typeface="Arial" panose="020B0604020202020204" pitchFamily="34" charset="0"/>
              <a:buChar char="•"/>
            </a:pPr>
            <a:r>
              <a:rPr lang="en-AU" dirty="0">
                <a:cs typeface="Arial" panose="020B0604020202020204" pitchFamily="34" charset="0"/>
              </a:rPr>
              <a:t>Town’s 75</a:t>
            </a:r>
            <a:r>
              <a:rPr lang="en-AU" baseline="30000" dirty="0">
                <a:cs typeface="Arial" panose="020B0604020202020204" pitchFamily="34" charset="0"/>
              </a:rPr>
              <a:t>th</a:t>
            </a:r>
            <a:r>
              <a:rPr lang="en-AU" dirty="0">
                <a:cs typeface="Arial" panose="020B0604020202020204" pitchFamily="34" charset="0"/>
              </a:rPr>
              <a:t> Anniversary of the Bombing of Port Hedland</a:t>
            </a:r>
          </a:p>
          <a:p>
            <a:pPr marL="285750" indent="-285750">
              <a:buFont typeface="Arial" panose="020B0604020202020204" pitchFamily="34" charset="0"/>
              <a:buChar char="•"/>
            </a:pPr>
            <a:r>
              <a:rPr lang="en-AU" dirty="0">
                <a:cs typeface="Arial" panose="020B0604020202020204" pitchFamily="34" charset="0"/>
              </a:rPr>
              <a:t>Port Hedland Chamber of Commerce &amp; Economic Forum</a:t>
            </a:r>
          </a:p>
          <a:p>
            <a:pPr marL="285750" indent="-285750">
              <a:buFont typeface="Arial" panose="020B0604020202020204" pitchFamily="34" charset="0"/>
              <a:buChar char="•"/>
            </a:pPr>
            <a:r>
              <a:rPr lang="en-AU" dirty="0">
                <a:cs typeface="Arial" panose="020B0604020202020204" pitchFamily="34" charset="0"/>
              </a:rPr>
              <a:t>Social media advertising for community/local businesses</a:t>
            </a:r>
          </a:p>
        </p:txBody>
      </p:sp>
      <p:pic>
        <p:nvPicPr>
          <p:cNvPr id="1026" name="Picture 2" descr="IMG_930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65568" y="1422472"/>
            <a:ext cx="1434391" cy="1081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62633" y="1318669"/>
            <a:ext cx="2966328" cy="1575862"/>
          </a:xfrm>
          <a:prstGeom prst="rect">
            <a:avLst/>
          </a:prstGeom>
        </p:spPr>
      </p:pic>
      <p:pic>
        <p:nvPicPr>
          <p:cNvPr id="1027" name="Picture 3" descr="vols on bu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90262" y="2994352"/>
            <a:ext cx="2962348" cy="177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HAA_BS_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02520" y="4844791"/>
            <a:ext cx="2929641" cy="165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20170730_115305_resized"/>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23099" y="4844791"/>
            <a:ext cx="2948008" cy="165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2665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6" name="Rectangle 5"/>
          <p:cNvSpPr/>
          <p:nvPr/>
        </p:nvSpPr>
        <p:spPr>
          <a:xfrm>
            <a:off x="2144380" y="212622"/>
            <a:ext cx="7966347" cy="769441"/>
          </a:xfrm>
          <a:prstGeom prst="rect">
            <a:avLst/>
          </a:prstGeom>
        </p:spPr>
        <p:txBody>
          <a:bodyPr wrap="none">
            <a:spAutoFit/>
          </a:bodyPr>
          <a:lstStyle/>
          <a:p>
            <a:pPr algn="ctr"/>
            <a:r>
              <a:rPr lang="en-AU" sz="4400" dirty="0">
                <a:solidFill>
                  <a:schemeClr val="bg2">
                    <a:lumMod val="50000"/>
                  </a:schemeClr>
                </a:solidFill>
                <a:latin typeface="Franklin Gothic Demi" panose="020B0703020102020204" pitchFamily="34" charset="0"/>
              </a:rPr>
              <a:t>The Royal Flying Doctor Service</a:t>
            </a:r>
          </a:p>
        </p:txBody>
      </p:sp>
      <p:pic>
        <p:nvPicPr>
          <p:cNvPr id="3" name="Picture 2"/>
          <p:cNvPicPr>
            <a:picLocks noChangeAspect="1"/>
          </p:cNvPicPr>
          <p:nvPr/>
        </p:nvPicPr>
        <p:blipFill>
          <a:blip r:embed="rId4"/>
          <a:stretch>
            <a:fillRect/>
          </a:stretch>
        </p:blipFill>
        <p:spPr>
          <a:xfrm>
            <a:off x="6824363" y="1224043"/>
            <a:ext cx="3651262" cy="540972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4898" y="3518063"/>
            <a:ext cx="5031408" cy="304807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4898" y="1399265"/>
            <a:ext cx="5031408" cy="1878210"/>
          </a:xfrm>
          <a:prstGeom prst="rect">
            <a:avLst/>
          </a:prstGeom>
        </p:spPr>
      </p:pic>
    </p:spTree>
    <p:extLst>
      <p:ext uri="{BB962C8B-B14F-4D97-AF65-F5344CB8AC3E}">
        <p14:creationId xmlns:p14="http://schemas.microsoft.com/office/powerpoint/2010/main" val="3143470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6" name="Rectangle 5"/>
          <p:cNvSpPr/>
          <p:nvPr/>
        </p:nvSpPr>
        <p:spPr>
          <a:xfrm>
            <a:off x="2995771" y="286101"/>
            <a:ext cx="5286062" cy="769441"/>
          </a:xfrm>
          <a:prstGeom prst="rect">
            <a:avLst/>
          </a:prstGeom>
        </p:spPr>
        <p:txBody>
          <a:bodyPr wrap="none">
            <a:spAutoFit/>
          </a:bodyPr>
          <a:lstStyle/>
          <a:p>
            <a:pPr algn="ctr"/>
            <a:r>
              <a:rPr lang="en-AU" sz="4400" dirty="0">
                <a:solidFill>
                  <a:schemeClr val="bg2">
                    <a:lumMod val="50000"/>
                  </a:schemeClr>
                </a:solidFill>
                <a:latin typeface="Franklin Gothic Demi" panose="020B0703020102020204" pitchFamily="34" charset="0"/>
              </a:rPr>
              <a:t>The School of the Air</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5025" y="4058517"/>
            <a:ext cx="2666667" cy="2666667"/>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9029" y="1334649"/>
            <a:ext cx="7071428" cy="2571428"/>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79557" y="4121850"/>
            <a:ext cx="3390900" cy="2540000"/>
          </a:xfrm>
          <a:prstGeom prst="rect">
            <a:avLst/>
          </a:prstGeom>
        </p:spPr>
      </p:pic>
    </p:spTree>
    <p:extLst>
      <p:ext uri="{BB962C8B-B14F-4D97-AF65-F5344CB8AC3E}">
        <p14:creationId xmlns:p14="http://schemas.microsoft.com/office/powerpoint/2010/main" val="484487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6" name="Rectangle 5"/>
          <p:cNvSpPr/>
          <p:nvPr/>
        </p:nvSpPr>
        <p:spPr>
          <a:xfrm>
            <a:off x="2971693" y="286101"/>
            <a:ext cx="5334217" cy="769441"/>
          </a:xfrm>
          <a:prstGeom prst="rect">
            <a:avLst/>
          </a:prstGeom>
        </p:spPr>
        <p:txBody>
          <a:bodyPr wrap="none">
            <a:spAutoFit/>
          </a:bodyPr>
          <a:lstStyle/>
          <a:p>
            <a:pPr algn="ctr"/>
            <a:r>
              <a:rPr lang="en-AU" sz="4400" dirty="0" err="1">
                <a:solidFill>
                  <a:schemeClr val="bg2">
                    <a:lumMod val="50000"/>
                  </a:schemeClr>
                </a:solidFill>
                <a:latin typeface="Franklin Gothic Demi" panose="020B0703020102020204" pitchFamily="34" charset="0"/>
              </a:rPr>
              <a:t>AirServices</a:t>
            </a:r>
            <a:r>
              <a:rPr lang="en-AU" sz="4400" dirty="0">
                <a:solidFill>
                  <a:schemeClr val="bg2">
                    <a:lumMod val="50000"/>
                  </a:schemeClr>
                </a:solidFill>
                <a:latin typeface="Franklin Gothic Demi" panose="020B0703020102020204" pitchFamily="34" charset="0"/>
              </a:rPr>
              <a:t> Australia</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0153" y="1307911"/>
            <a:ext cx="4727865" cy="384375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429" y="1432518"/>
            <a:ext cx="5062839" cy="3371851"/>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59571" y="1747158"/>
            <a:ext cx="3478143" cy="4325972"/>
          </a:xfrm>
          <a:prstGeom prst="rect">
            <a:avLst/>
          </a:prstGeom>
        </p:spPr>
      </p:pic>
    </p:spTree>
    <p:extLst>
      <p:ext uri="{BB962C8B-B14F-4D97-AF65-F5344CB8AC3E}">
        <p14:creationId xmlns:p14="http://schemas.microsoft.com/office/powerpoint/2010/main" val="2214536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sp>
        <p:nvSpPr>
          <p:cNvPr id="6" name="Rectangle 5"/>
          <p:cNvSpPr/>
          <p:nvPr/>
        </p:nvSpPr>
        <p:spPr>
          <a:xfrm>
            <a:off x="1662745" y="270712"/>
            <a:ext cx="8621591" cy="769441"/>
          </a:xfrm>
          <a:prstGeom prst="rect">
            <a:avLst/>
          </a:prstGeom>
        </p:spPr>
        <p:txBody>
          <a:bodyPr wrap="none">
            <a:spAutoFit/>
          </a:bodyPr>
          <a:lstStyle/>
          <a:p>
            <a:pPr algn="ctr"/>
            <a:r>
              <a:rPr lang="en-AU" sz="4400" dirty="0">
                <a:solidFill>
                  <a:schemeClr val="bg2">
                    <a:lumMod val="50000"/>
                  </a:schemeClr>
                </a:solidFill>
                <a:latin typeface="Franklin Gothic Demi" panose="020B0703020102020204" pitchFamily="34" charset="0"/>
              </a:rPr>
              <a:t>General Aviation, Fuel &amp; Airfreight</a:t>
            </a:r>
          </a:p>
        </p:txBody>
      </p:sp>
      <p:pic>
        <p:nvPicPr>
          <p:cNvPr id="1026" name="Picture 2" descr="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940" y="1290835"/>
            <a:ext cx="3586270" cy="202043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54010" y="3533934"/>
            <a:ext cx="3454889" cy="2278224"/>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54010" y="1290835"/>
            <a:ext cx="3403587" cy="2094515"/>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5242" y="3471346"/>
            <a:ext cx="3611665" cy="2403399"/>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64894" y="1290835"/>
            <a:ext cx="2734887" cy="2051165"/>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96918" y="3533934"/>
            <a:ext cx="2948990" cy="2208896"/>
          </a:xfrm>
          <a:prstGeom prst="rect">
            <a:avLst/>
          </a:prstGeom>
        </p:spPr>
      </p:pic>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85009" y="5376277"/>
            <a:ext cx="1246796" cy="1303469"/>
          </a:xfrm>
          <a:prstGeom prst="rect">
            <a:avLst/>
          </a:prstGeom>
        </p:spPr>
      </p:pic>
      <p:pic>
        <p:nvPicPr>
          <p:cNvPr id="10" name="Picture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664894" y="5554531"/>
            <a:ext cx="2813038" cy="1125215"/>
          </a:xfrm>
          <a:prstGeom prst="rect">
            <a:avLst/>
          </a:prstGeom>
        </p:spPr>
      </p:pic>
    </p:spTree>
    <p:extLst>
      <p:ext uri="{BB962C8B-B14F-4D97-AF65-F5344CB8AC3E}">
        <p14:creationId xmlns:p14="http://schemas.microsoft.com/office/powerpoint/2010/main" val="769694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8" y="86825"/>
            <a:ext cx="1351477" cy="11372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0523" y="86824"/>
            <a:ext cx="1351477" cy="113721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49742" y="1224040"/>
            <a:ext cx="3192227" cy="2367333"/>
          </a:xfrm>
          <a:prstGeom prst="rect">
            <a:avLst/>
          </a:prstGeom>
        </p:spPr>
      </p:pic>
      <p:sp>
        <p:nvSpPr>
          <p:cNvPr id="8" name="TextBox 7"/>
          <p:cNvSpPr txBox="1"/>
          <p:nvPr/>
        </p:nvSpPr>
        <p:spPr>
          <a:xfrm>
            <a:off x="1208542" y="270712"/>
            <a:ext cx="9274628" cy="769441"/>
          </a:xfrm>
          <a:prstGeom prst="rect">
            <a:avLst/>
          </a:prstGeom>
          <a:noFill/>
        </p:spPr>
        <p:txBody>
          <a:bodyPr wrap="square" rtlCol="0">
            <a:spAutoFit/>
          </a:bodyPr>
          <a:lstStyle/>
          <a:p>
            <a:pPr algn="ctr"/>
            <a:r>
              <a:rPr lang="en-AU" sz="4400" dirty="0">
                <a:solidFill>
                  <a:schemeClr val="bg2">
                    <a:lumMod val="50000"/>
                  </a:schemeClr>
                </a:solidFill>
                <a:latin typeface="Franklin Gothic Demi" panose="020B0703020102020204" pitchFamily="34" charset="0"/>
              </a:rPr>
              <a:t>PHIA Heliport</a:t>
            </a: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68053" y="3940327"/>
            <a:ext cx="3568781" cy="2676586"/>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3396" y="3940327"/>
            <a:ext cx="3556178" cy="2667133"/>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25021" y="1342768"/>
            <a:ext cx="3511813" cy="2341209"/>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6272" y="3970428"/>
            <a:ext cx="3528646" cy="2646485"/>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9807" y="1280628"/>
            <a:ext cx="3615111" cy="2411957"/>
          </a:xfrm>
          <a:prstGeom prst="rect">
            <a:avLst/>
          </a:prstGeom>
        </p:spPr>
      </p:pic>
    </p:spTree>
    <p:extLst>
      <p:ext uri="{BB962C8B-B14F-4D97-AF65-F5344CB8AC3E}">
        <p14:creationId xmlns:p14="http://schemas.microsoft.com/office/powerpoint/2010/main" val="22220105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3071</TotalTime>
  <Words>3131</Words>
  <Application>Microsoft Office PowerPoint</Application>
  <PresentationFormat>Widescreen</PresentationFormat>
  <Paragraphs>307</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Franklin Gothic Demi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 Evans</dc:creator>
  <cp:lastModifiedBy>Kahlia Watson</cp:lastModifiedBy>
  <cp:revision>387</cp:revision>
  <dcterms:created xsi:type="dcterms:W3CDTF">2017-11-06T22:54:43Z</dcterms:created>
  <dcterms:modified xsi:type="dcterms:W3CDTF">2018-07-12T02:01:41Z</dcterms:modified>
</cp:coreProperties>
</file>